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7" r:id="rId3"/>
    <p:sldId id="272" r:id="rId4"/>
    <p:sldId id="273" r:id="rId5"/>
    <p:sldId id="260" r:id="rId6"/>
    <p:sldId id="271" r:id="rId7"/>
    <p:sldId id="261" r:id="rId8"/>
    <p:sldId id="264" r:id="rId9"/>
    <p:sldId id="275" r:id="rId10"/>
    <p:sldId id="279" r:id="rId11"/>
    <p:sldId id="276" r:id="rId12"/>
    <p:sldId id="277" r:id="rId13"/>
    <p:sldId id="278" r:id="rId14"/>
    <p:sldId id="283" r:id="rId15"/>
    <p:sldId id="284" r:id="rId16"/>
    <p:sldId id="281" r:id="rId17"/>
    <p:sldId id="282" r:id="rId18"/>
    <p:sldId id="268" r:id="rId19"/>
    <p:sldId id="262" r:id="rId20"/>
  </p:sldIdLst>
  <p:sldSz cx="9144000" cy="6858000" type="screen4x3"/>
  <p:notesSz cx="6888163" cy="100203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53" autoAdjust="0"/>
    <p:restoredTop sz="94660"/>
  </p:normalViewPr>
  <p:slideViewPr>
    <p:cSldViewPr>
      <p:cViewPr varScale="1">
        <p:scale>
          <a:sx n="110" d="100"/>
          <a:sy n="110" d="100"/>
        </p:scale>
        <p:origin x="17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61C27100-B958-4234-A61C-975D54F533C2}" type="datetimeFigureOut">
              <a:rPr lang="ru-RU" smtClean="0"/>
              <a:pPr/>
              <a:t>18.02.2025</a:t>
            </a:fld>
            <a:endParaRPr lang="ru-RU"/>
          </a:p>
        </p:txBody>
      </p:sp>
      <p:sp>
        <p:nvSpPr>
          <p:cNvPr id="4" name="Образ слайда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8975" y="4759325"/>
            <a:ext cx="5510213" cy="451008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7BDE3F04-19A8-4C9B-A81D-5EFD87E0D8F2}"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BDE3F04-19A8-4C9B-A81D-5EFD87E0D8F2}" type="slidenum">
              <a:rPr lang="ru-RU" smtClean="0"/>
              <a:pPr/>
              <a:t>11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230D63A-FAE6-4B91-84D3-C0D8EFC98D5A}" type="datetimeFigureOut">
              <a:rPr lang="ru-RU" smtClean="0"/>
              <a:pPr/>
              <a:t>18.02.2025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1C704A-CD1B-489E-981D-83BBE752EA1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0D63A-FAE6-4B91-84D3-C0D8EFC98D5A}" type="datetimeFigureOut">
              <a:rPr lang="ru-RU" smtClean="0"/>
              <a:pPr/>
              <a:t>18.02.2025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C704A-CD1B-489E-981D-83BBE752EA1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1" name="Заголовок 10"/>
          <p:cNvSpPr>
            <a:spLocks noGrp="1"/>
          </p:cNvSpPr>
          <p:nvPr>
            <p:ph type="ctrTitle"/>
          </p:nvPr>
        </p:nvSpPr>
        <p:spPr>
          <a:xfrm>
            <a:off x="395536" y="260648"/>
            <a:ext cx="8352928" cy="576064"/>
          </a:xfrm>
        </p:spPr>
        <p:txBody>
          <a:bodyPr>
            <a:normAutofit fontScale="90000"/>
          </a:bodyPr>
          <a:lstStyle/>
          <a:p>
            <a:r>
              <a:rPr lang="ru-RU" sz="2000" dirty="0">
                <a:solidFill>
                  <a:srgbClr val="C00000"/>
                </a:solidFill>
              </a:rPr>
              <a:t>Муниципальное дошкольное образовательное бюджетное учреждение</a:t>
            </a:r>
            <a:br>
              <a:rPr lang="ru-RU" sz="2000" dirty="0">
                <a:solidFill>
                  <a:srgbClr val="C00000"/>
                </a:solidFill>
              </a:rPr>
            </a:br>
            <a:r>
              <a:rPr lang="ru-RU" sz="2000" dirty="0">
                <a:solidFill>
                  <a:srgbClr val="C00000"/>
                </a:solidFill>
              </a:rPr>
              <a:t>Центр развития ребенка – Детский сад № 105 «Умка»</a:t>
            </a:r>
          </a:p>
        </p:txBody>
      </p:sp>
      <p:sp>
        <p:nvSpPr>
          <p:cNvPr id="12" name="Подзаголовок 11"/>
          <p:cNvSpPr>
            <a:spLocks noGrp="1"/>
          </p:cNvSpPr>
          <p:nvPr>
            <p:ph type="subTitle" idx="1"/>
          </p:nvPr>
        </p:nvSpPr>
        <p:spPr>
          <a:xfrm>
            <a:off x="899592" y="1916832"/>
            <a:ext cx="7344816" cy="4392488"/>
          </a:xfrm>
        </p:spPr>
        <p:txBody>
          <a:bodyPr>
            <a:normAutofit/>
          </a:bodyPr>
          <a:lstStyle/>
          <a:p>
            <a:r>
              <a:rPr lang="ru-RU" b="1" i="1" dirty="0">
                <a:solidFill>
                  <a:srgbClr val="0070C0"/>
                </a:solidFill>
                <a:latin typeface="Times New Roman" pitchFamily="18" charset="0"/>
                <a:cs typeface="Times New Roman" pitchFamily="18" charset="0"/>
              </a:rPr>
              <a:t>Проект «Оригами как средство развития творческого воображения старших дошкольников»</a:t>
            </a:r>
            <a:endParaRPr lang="en-US" b="1" i="1" dirty="0">
              <a:solidFill>
                <a:srgbClr val="0070C0"/>
              </a:solidFill>
              <a:latin typeface="Times New Roman" pitchFamily="18" charset="0"/>
              <a:cs typeface="Times New Roman" pitchFamily="18" charset="0"/>
            </a:endParaRPr>
          </a:p>
          <a:p>
            <a:r>
              <a:rPr lang="en-US" b="1" i="1" dirty="0">
                <a:solidFill>
                  <a:srgbClr val="0070C0"/>
                </a:solidFill>
                <a:latin typeface="Times New Roman" pitchFamily="18" charset="0"/>
                <a:cs typeface="Times New Roman" pitchFamily="18" charset="0"/>
              </a:rPr>
              <a:t> </a:t>
            </a:r>
            <a:endParaRPr lang="ru-RU" b="1" i="1" dirty="0">
              <a:solidFill>
                <a:srgbClr val="0070C0"/>
              </a:solidFill>
              <a:latin typeface="Times New Roman" pitchFamily="18" charset="0"/>
              <a:cs typeface="Times New Roman" pitchFamily="18" charset="0"/>
            </a:endParaRPr>
          </a:p>
          <a:p>
            <a:endParaRPr lang="ru-RU" b="1" i="1" dirty="0">
              <a:solidFill>
                <a:srgbClr val="0070C0"/>
              </a:solidFill>
              <a:latin typeface="Times New Roman" pitchFamily="18" charset="0"/>
              <a:cs typeface="Times New Roman" pitchFamily="18" charset="0"/>
            </a:endParaRPr>
          </a:p>
          <a:p>
            <a:endParaRPr lang="ru-RU" b="1" i="1" dirty="0">
              <a:solidFill>
                <a:srgbClr val="0070C0"/>
              </a:solidFill>
              <a:latin typeface="Times New Roman" pitchFamily="18" charset="0"/>
              <a:cs typeface="Times New Roman" pitchFamily="18" charset="0"/>
            </a:endParaRPr>
          </a:p>
          <a:p>
            <a:pPr algn="r"/>
            <a:r>
              <a:rPr lang="ru-RU" sz="2000" b="1" i="1" dirty="0">
                <a:solidFill>
                  <a:srgbClr val="C00000"/>
                </a:solidFill>
                <a:latin typeface="Times New Roman" pitchFamily="18" charset="0"/>
                <a:cs typeface="Times New Roman" pitchFamily="18" charset="0"/>
              </a:rPr>
              <a:t>Педагог дополнительного образования</a:t>
            </a:r>
          </a:p>
          <a:p>
            <a:pPr algn="r"/>
            <a:r>
              <a:rPr lang="ru-RU" sz="2000" b="1" i="1" dirty="0">
                <a:solidFill>
                  <a:srgbClr val="C00000"/>
                </a:solidFill>
                <a:latin typeface="Times New Roman" pitchFamily="18" charset="0"/>
                <a:cs typeface="Times New Roman" pitchFamily="18" charset="0"/>
              </a:rPr>
              <a:t> Карамзина Варвара </a:t>
            </a:r>
            <a:r>
              <a:rPr lang="ru-RU" sz="2000" b="1" i="1" dirty="0" err="1">
                <a:solidFill>
                  <a:srgbClr val="C00000"/>
                </a:solidFill>
                <a:latin typeface="Times New Roman" pitchFamily="18" charset="0"/>
                <a:cs typeface="Times New Roman" pitchFamily="18" charset="0"/>
              </a:rPr>
              <a:t>Гаврильевна</a:t>
            </a:r>
            <a:endParaRPr lang="ru-RU" sz="2000" b="1" i="1" dirty="0">
              <a:solidFill>
                <a:srgbClr val="C0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Заголовок 5"/>
          <p:cNvSpPr>
            <a:spLocks noGrp="1"/>
          </p:cNvSpPr>
          <p:nvPr>
            <p:ph type="title"/>
          </p:nvPr>
        </p:nvSpPr>
        <p:spPr/>
        <p:txBody>
          <a:bodyPr>
            <a:normAutofit/>
          </a:bodyPr>
          <a:lstStyle/>
          <a:p>
            <a:r>
              <a:rPr lang="en-US" sz="2800" b="1" dirty="0">
                <a:solidFill>
                  <a:srgbClr val="C00000"/>
                </a:solidFill>
                <a:latin typeface="Times New Roman" pitchFamily="18" charset="0"/>
                <a:cs typeface="Times New Roman" pitchFamily="18" charset="0"/>
              </a:rPr>
              <a:t>II</a:t>
            </a:r>
            <a:r>
              <a:rPr lang="ru-RU" sz="2800" b="1" dirty="0">
                <a:solidFill>
                  <a:srgbClr val="C00000"/>
                </a:solidFill>
                <a:latin typeface="Times New Roman" pitchFamily="18" charset="0"/>
                <a:cs typeface="Times New Roman" pitchFamily="18" charset="0"/>
              </a:rPr>
              <a:t> этап. Основной </a:t>
            </a:r>
          </a:p>
        </p:txBody>
      </p:sp>
      <p:sp>
        <p:nvSpPr>
          <p:cNvPr id="7" name="Содержимое 6"/>
          <p:cNvSpPr>
            <a:spLocks noGrp="1"/>
          </p:cNvSpPr>
          <p:nvPr>
            <p:ph idx="1"/>
          </p:nvPr>
        </p:nvSpPr>
        <p:spPr>
          <a:xfrm>
            <a:off x="457200" y="1412776"/>
            <a:ext cx="8229600" cy="4713387"/>
          </a:xfrm>
        </p:spPr>
        <p:txBody>
          <a:bodyPr>
            <a:normAutofit/>
          </a:bodyPr>
          <a:lstStyle/>
          <a:p>
            <a:pPr marL="514350" indent="-514350">
              <a:buNone/>
            </a:pPr>
            <a:r>
              <a:rPr lang="ru-RU" sz="2800" dirty="0">
                <a:latin typeface="Times New Roman" pitchFamily="18" charset="0"/>
                <a:cs typeface="Times New Roman" pitchFamily="18" charset="0"/>
              </a:rPr>
              <a:t>1. </a:t>
            </a:r>
            <a:r>
              <a:rPr lang="ru-RU" sz="2400" dirty="0"/>
              <a:t>Перспективный план работы по технике оригами;</a:t>
            </a:r>
          </a:p>
          <a:p>
            <a:pPr marL="514350" indent="-514350">
              <a:buNone/>
            </a:pPr>
            <a:r>
              <a:rPr lang="ru-RU" sz="2400" dirty="0"/>
              <a:t>2.  Конспект занятия детей старшего дошкольного возраста  по технике оригами</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0"/>
            <a:ext cx="8229600" cy="1417638"/>
          </a:xfrm>
        </p:spPr>
        <p:txBody>
          <a:bodyPr>
            <a:normAutofit/>
          </a:bodyPr>
          <a:lstStyle/>
          <a:p>
            <a:r>
              <a:rPr lang="ru-RU" sz="1800" b="1" dirty="0">
                <a:solidFill>
                  <a:srgbClr val="C00000"/>
                </a:solidFill>
                <a:latin typeface="Times New Roman" pitchFamily="18" charset="0"/>
                <a:cs typeface="Times New Roman" pitchFamily="18" charset="0"/>
              </a:rPr>
              <a:t>Перспективный план работы детей старшего дошкольного возраста по технике оригами</a:t>
            </a:r>
          </a:p>
        </p:txBody>
      </p:sp>
      <p:graphicFrame>
        <p:nvGraphicFramePr>
          <p:cNvPr id="5" name="Содержимое 4"/>
          <p:cNvGraphicFramePr>
            <a:graphicFrameLocks noGrp="1"/>
          </p:cNvGraphicFramePr>
          <p:nvPr>
            <p:ph idx="1"/>
          </p:nvPr>
        </p:nvGraphicFramePr>
        <p:xfrm>
          <a:off x="285721" y="1029456"/>
          <a:ext cx="8501122" cy="5614254"/>
        </p:xfrm>
        <a:graphic>
          <a:graphicData uri="http://schemas.openxmlformats.org/drawingml/2006/table">
            <a:tbl>
              <a:tblPr firstRow="1" bandRow="1">
                <a:tableStyleId>{5C22544A-7EE6-4342-B048-85BDC9FD1C3A}</a:tableStyleId>
              </a:tblPr>
              <a:tblGrid>
                <a:gridCol w="637584">
                  <a:extLst>
                    <a:ext uri="{9D8B030D-6E8A-4147-A177-3AD203B41FA5}">
                      <a16:colId xmlns:a16="http://schemas.microsoft.com/office/drawing/2014/main" val="20000"/>
                    </a:ext>
                  </a:extLst>
                </a:gridCol>
                <a:gridCol w="1983595">
                  <a:extLst>
                    <a:ext uri="{9D8B030D-6E8A-4147-A177-3AD203B41FA5}">
                      <a16:colId xmlns:a16="http://schemas.microsoft.com/office/drawing/2014/main" val="20001"/>
                    </a:ext>
                  </a:extLst>
                </a:gridCol>
                <a:gridCol w="1841910">
                  <a:extLst>
                    <a:ext uri="{9D8B030D-6E8A-4147-A177-3AD203B41FA5}">
                      <a16:colId xmlns:a16="http://schemas.microsoft.com/office/drawing/2014/main" val="20002"/>
                    </a:ext>
                  </a:extLst>
                </a:gridCol>
                <a:gridCol w="2054462">
                  <a:extLst>
                    <a:ext uri="{9D8B030D-6E8A-4147-A177-3AD203B41FA5}">
                      <a16:colId xmlns:a16="http://schemas.microsoft.com/office/drawing/2014/main" val="20003"/>
                    </a:ext>
                  </a:extLst>
                </a:gridCol>
                <a:gridCol w="1983571">
                  <a:extLst>
                    <a:ext uri="{9D8B030D-6E8A-4147-A177-3AD203B41FA5}">
                      <a16:colId xmlns:a16="http://schemas.microsoft.com/office/drawing/2014/main" val="20004"/>
                    </a:ext>
                  </a:extLst>
                </a:gridCol>
              </a:tblGrid>
              <a:tr h="0">
                <a:tc>
                  <a:txBody>
                    <a:bodyPr/>
                    <a:lstStyle/>
                    <a:p>
                      <a:pPr algn="ctr"/>
                      <a:r>
                        <a:rPr lang="ru-RU" sz="1000" dirty="0">
                          <a:latin typeface="Times New Roman" pitchFamily="18" charset="0"/>
                          <a:cs typeface="Times New Roman" pitchFamily="18" charset="0"/>
                        </a:rPr>
                        <a:t>Месяц</a:t>
                      </a:r>
                    </a:p>
                  </a:txBody>
                  <a:tcPr/>
                </a:tc>
                <a:tc>
                  <a:txBody>
                    <a:bodyPr/>
                    <a:lstStyle/>
                    <a:p>
                      <a:pPr algn="ctr"/>
                      <a:r>
                        <a:rPr lang="ru-RU" sz="1000" dirty="0">
                          <a:latin typeface="Times New Roman" pitchFamily="18" charset="0"/>
                          <a:cs typeface="Times New Roman" pitchFamily="18" charset="0"/>
                        </a:rPr>
                        <a:t>1 неделя</a:t>
                      </a:r>
                    </a:p>
                  </a:txBody>
                  <a:tcPr/>
                </a:tc>
                <a:tc>
                  <a:txBody>
                    <a:bodyPr/>
                    <a:lstStyle/>
                    <a:p>
                      <a:pPr algn="ctr"/>
                      <a:r>
                        <a:rPr lang="ru-RU" sz="1000" dirty="0">
                          <a:latin typeface="Times New Roman" pitchFamily="18" charset="0"/>
                          <a:cs typeface="Times New Roman" pitchFamily="18" charset="0"/>
                        </a:rPr>
                        <a:t>2 неделя</a:t>
                      </a:r>
                    </a:p>
                  </a:txBody>
                  <a:tcPr/>
                </a:tc>
                <a:tc>
                  <a:txBody>
                    <a:bodyPr/>
                    <a:lstStyle/>
                    <a:p>
                      <a:pPr algn="ctr"/>
                      <a:r>
                        <a:rPr lang="ru-RU" sz="1000" dirty="0">
                          <a:latin typeface="Times New Roman" pitchFamily="18" charset="0"/>
                          <a:cs typeface="Times New Roman" pitchFamily="18" charset="0"/>
                        </a:rPr>
                        <a:t>3 неделя</a:t>
                      </a:r>
                    </a:p>
                  </a:txBody>
                  <a:tcPr/>
                </a:tc>
                <a:tc>
                  <a:txBody>
                    <a:bodyPr/>
                    <a:lstStyle/>
                    <a:p>
                      <a:pPr algn="ctr"/>
                      <a:r>
                        <a:rPr lang="ru-RU" sz="1000" dirty="0">
                          <a:latin typeface="Times New Roman" pitchFamily="18" charset="0"/>
                          <a:cs typeface="Times New Roman" pitchFamily="18" charset="0"/>
                        </a:rPr>
                        <a:t>4 неделя</a:t>
                      </a:r>
                    </a:p>
                  </a:txBody>
                  <a:tcPr/>
                </a:tc>
                <a:extLst>
                  <a:ext uri="{0D108BD9-81ED-4DB2-BD59-A6C34878D82A}">
                    <a16:rowId xmlns:a16="http://schemas.microsoft.com/office/drawing/2014/main" val="10000"/>
                  </a:ext>
                </a:extLst>
              </a:tr>
              <a:tr h="2219872">
                <a:tc>
                  <a:txBody>
                    <a:bodyPr/>
                    <a:lstStyle/>
                    <a:p>
                      <a:r>
                        <a:rPr lang="ru-RU" sz="1000" dirty="0">
                          <a:latin typeface="Times New Roman" pitchFamily="18" charset="0"/>
                          <a:cs typeface="Times New Roman" pitchFamily="18" charset="0"/>
                        </a:rPr>
                        <a:t>Октябрь</a:t>
                      </a:r>
                    </a:p>
                  </a:txBody>
                  <a:tcPr/>
                </a:tc>
                <a:tc>
                  <a:txBody>
                    <a:bodyPr/>
                    <a:lstStyle/>
                    <a:p>
                      <a:pPr algn="just"/>
                      <a:r>
                        <a:rPr lang="ru-RU" sz="1000" kern="1200" dirty="0">
                          <a:solidFill>
                            <a:schemeClr val="dk1"/>
                          </a:solidFill>
                          <a:latin typeface="Times New Roman" pitchFamily="18" charset="0"/>
                          <a:ea typeface="+mn-ea"/>
                          <a:cs typeface="Times New Roman" pitchFamily="18" charset="0"/>
                        </a:rPr>
                        <a:t>Тема: «Давайте поиграем» </a:t>
                      </a:r>
                    </a:p>
                    <a:p>
                      <a:pPr algn="just"/>
                      <a:r>
                        <a:rPr lang="ru-RU" sz="1000" kern="1200" dirty="0">
                          <a:solidFill>
                            <a:schemeClr val="dk1"/>
                          </a:solidFill>
                          <a:latin typeface="Times New Roman" pitchFamily="18" charset="0"/>
                          <a:ea typeface="+mn-ea"/>
                          <a:cs typeface="Times New Roman" pitchFamily="18" charset="0"/>
                        </a:rPr>
                        <a:t>Цель: Выявить умение распознавать и называть геометрические фигуры, заинтересовать работой с бумагой, познакомить с его свойствами. Научить делить квадрат путем складывания на разное количество разных частей. Развивать воображение.</a:t>
                      </a:r>
                      <a:endParaRPr lang="ru-RU" sz="1000" dirty="0">
                        <a:latin typeface="Times New Roman" pitchFamily="18" charset="0"/>
                        <a:cs typeface="Times New Roman" pitchFamily="18" charset="0"/>
                      </a:endParaRPr>
                    </a:p>
                  </a:txBody>
                  <a:tcPr/>
                </a:tc>
                <a:tc>
                  <a:txBody>
                    <a:bodyPr/>
                    <a:lstStyle/>
                    <a:p>
                      <a:r>
                        <a:rPr lang="ru-RU" sz="1000" kern="1200" dirty="0">
                          <a:solidFill>
                            <a:schemeClr val="dk1"/>
                          </a:solidFill>
                          <a:latin typeface="Times New Roman" pitchFamily="18" charset="0"/>
                          <a:ea typeface="+mn-ea"/>
                          <a:cs typeface="Times New Roman" pitchFamily="18" charset="0"/>
                        </a:rPr>
                        <a:t>Тема: « В некотором царстве, в бумажном государстве…»</a:t>
                      </a:r>
                    </a:p>
                    <a:p>
                      <a:r>
                        <a:rPr lang="ru-RU" sz="1000" kern="1200" dirty="0">
                          <a:solidFill>
                            <a:schemeClr val="dk1"/>
                          </a:solidFill>
                          <a:latin typeface="Times New Roman" pitchFamily="18" charset="0"/>
                          <a:ea typeface="+mn-ea"/>
                          <a:cs typeface="Times New Roman" pitchFamily="18" charset="0"/>
                        </a:rPr>
                        <a:t>Цель: заинтересовать детей изготовлением поделок из бумаги в технике оригами, познакомить с некоторыми из них. Начать знакомить с историей искусства оригами. </a:t>
                      </a:r>
                      <a:endParaRPr lang="ru-RU" sz="1000" dirty="0">
                        <a:latin typeface="Times New Roman" pitchFamily="18" charset="0"/>
                        <a:cs typeface="Times New Roman" pitchFamily="18" charset="0"/>
                      </a:endParaRPr>
                    </a:p>
                  </a:txBody>
                  <a:tcPr/>
                </a:tc>
                <a:tc>
                  <a:txBody>
                    <a:bodyPr/>
                    <a:lstStyle/>
                    <a:p>
                      <a:pPr algn="just">
                        <a:lnSpc>
                          <a:spcPct val="115000"/>
                        </a:lnSpc>
                        <a:spcAft>
                          <a:spcPts val="0"/>
                        </a:spcAft>
                      </a:pPr>
                      <a:r>
                        <a:rPr lang="ru-RU" sz="1000" dirty="0">
                          <a:latin typeface="Times New Roman" pitchFamily="18" charset="0"/>
                          <a:ea typeface="Calibri"/>
                          <a:cs typeface="Times New Roman" pitchFamily="18" charset="0"/>
                        </a:rPr>
                        <a:t>Тема: «Лягушка»</a:t>
                      </a:r>
                    </a:p>
                    <a:p>
                      <a:pPr algn="just">
                        <a:lnSpc>
                          <a:spcPct val="115000"/>
                        </a:lnSpc>
                        <a:spcAft>
                          <a:spcPts val="0"/>
                        </a:spcAft>
                      </a:pPr>
                      <a:r>
                        <a:rPr lang="ru-RU" sz="1000" dirty="0">
                          <a:latin typeface="Times New Roman" pitchFamily="18" charset="0"/>
                          <a:ea typeface="Calibri"/>
                          <a:cs typeface="Times New Roman" pitchFamily="18" charset="0"/>
                        </a:rPr>
                        <a:t>Цель: упражнять в умении узнавать геометрические фигуры, закрепить умение получать из квадрата прямоугольники, треугольники. Познакомить с изготовлением простейших поделок в технике оригами путем складывания,  квадрата по диагонали. Воспитывать усидчивость, развивать воображение.</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«Знакомимся со свойствами бумаги»</a:t>
                      </a:r>
                    </a:p>
                    <a:p>
                      <a:pPr algn="ctr">
                        <a:lnSpc>
                          <a:spcPct val="115000"/>
                        </a:lnSpc>
                        <a:spcAft>
                          <a:spcPts val="0"/>
                        </a:spcAft>
                      </a:pPr>
                      <a:r>
                        <a:rPr lang="ru-RU" sz="1000" dirty="0">
                          <a:latin typeface="Times New Roman" pitchFamily="18" charset="0"/>
                          <a:ea typeface="Calibri"/>
                          <a:cs typeface="Times New Roman" pitchFamily="18" charset="0"/>
                        </a:rPr>
                        <a:t>Цель: Познакомить детей со свойствами бумаги. Научить правильно отбирать бумагу для изготовления фигурок в технике оригами.  </a:t>
                      </a:r>
                    </a:p>
                  </a:txBody>
                  <a:tcPr marL="68580" marR="68580" marT="0" marB="0"/>
                </a:tc>
                <a:extLst>
                  <a:ext uri="{0D108BD9-81ED-4DB2-BD59-A6C34878D82A}">
                    <a16:rowId xmlns:a16="http://schemas.microsoft.com/office/drawing/2014/main" val="10001"/>
                  </a:ext>
                </a:extLst>
              </a:tr>
              <a:tr h="1411975">
                <a:tc>
                  <a:txBody>
                    <a:bodyPr/>
                    <a:lstStyle/>
                    <a:p>
                      <a:r>
                        <a:rPr lang="ru-RU" sz="1000" dirty="0">
                          <a:latin typeface="Times New Roman" pitchFamily="18" charset="0"/>
                          <a:cs typeface="Times New Roman" pitchFamily="18" charset="0"/>
                        </a:rPr>
                        <a:t>Ноябрь</a:t>
                      </a:r>
                    </a:p>
                  </a:txBody>
                  <a:tcPr/>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«Воздушный змей»</a:t>
                      </a:r>
                    </a:p>
                    <a:p>
                      <a:pPr algn="ctr">
                        <a:lnSpc>
                          <a:spcPct val="115000"/>
                        </a:lnSpc>
                        <a:spcAft>
                          <a:spcPts val="0"/>
                        </a:spcAft>
                      </a:pPr>
                      <a:r>
                        <a:rPr lang="ru-RU" sz="1000" dirty="0">
                          <a:latin typeface="Times New Roman" pitchFamily="18" charset="0"/>
                          <a:ea typeface="Calibri"/>
                          <a:cs typeface="Times New Roman" pitchFamily="18" charset="0"/>
                        </a:rPr>
                        <a:t>Цель: повышать интерес детей к изготовлению поделок в технике оригами. Научить мастерить воздушного змея по пооперационной карте. Развивать творческое воображение</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«Забавные зверушки»</a:t>
                      </a:r>
                    </a:p>
                    <a:p>
                      <a:pPr algn="ctr">
                        <a:lnSpc>
                          <a:spcPct val="115000"/>
                        </a:lnSpc>
                        <a:spcAft>
                          <a:spcPts val="0"/>
                        </a:spcAft>
                      </a:pPr>
                      <a:r>
                        <a:rPr lang="ru-RU" sz="1000" dirty="0">
                          <a:latin typeface="Times New Roman" pitchFamily="18" charset="0"/>
                          <a:ea typeface="Calibri"/>
                          <a:cs typeface="Times New Roman" pitchFamily="18" charset="0"/>
                        </a:rPr>
                        <a:t>Цель: Познакомить  детей с одним из способов соединения деталей – склеиванием. Воспитывать самостоятельность, аккуратность. Развивать воображение.</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«Забавные зверушки»</a:t>
                      </a:r>
                    </a:p>
                    <a:p>
                      <a:pPr algn="ctr">
                        <a:lnSpc>
                          <a:spcPct val="115000"/>
                        </a:lnSpc>
                        <a:spcAft>
                          <a:spcPts val="0"/>
                        </a:spcAft>
                      </a:pPr>
                      <a:r>
                        <a:rPr lang="ru-RU" sz="1000" dirty="0">
                          <a:latin typeface="Times New Roman" pitchFamily="18" charset="0"/>
                          <a:ea typeface="Calibri"/>
                          <a:cs typeface="Times New Roman" pitchFamily="18" charset="0"/>
                        </a:rPr>
                        <a:t>Цель: Продолжать детей с одним из способов соединения деталей – склеиванием. Воспитывать самостоятельность, аккуратность. Развивать воображение.</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«Постановка сказки «Теремок» (настольный театр)</a:t>
                      </a:r>
                    </a:p>
                    <a:p>
                      <a:pPr algn="ctr">
                        <a:lnSpc>
                          <a:spcPct val="115000"/>
                        </a:lnSpc>
                        <a:spcAft>
                          <a:spcPts val="0"/>
                        </a:spcAft>
                      </a:pPr>
                      <a:r>
                        <a:rPr lang="ru-RU" sz="1000" dirty="0">
                          <a:latin typeface="Times New Roman" pitchFamily="18" charset="0"/>
                          <a:ea typeface="Calibri"/>
                          <a:cs typeface="Times New Roman" pitchFamily="18" charset="0"/>
                        </a:rPr>
                        <a:t>Цель: продолжать  детей с одним из способов соединения деталей – склеиванием. Воспитывать самостоятельность, аккуратность. Развивать воображение.</a:t>
                      </a:r>
                    </a:p>
                  </a:txBody>
                  <a:tcPr marL="68580" marR="68580" marT="0" marB="0"/>
                </a:tc>
                <a:extLst>
                  <a:ext uri="{0D108BD9-81ED-4DB2-BD59-A6C34878D82A}">
                    <a16:rowId xmlns:a16="http://schemas.microsoft.com/office/drawing/2014/main" val="10002"/>
                  </a:ext>
                </a:extLst>
              </a:tr>
              <a:tr h="1639195">
                <a:tc>
                  <a:txBody>
                    <a:bodyPr/>
                    <a:lstStyle/>
                    <a:p>
                      <a:r>
                        <a:rPr lang="ru-RU" sz="1000" dirty="0">
                          <a:latin typeface="Times New Roman" pitchFamily="18" charset="0"/>
                          <a:cs typeface="Times New Roman" pitchFamily="18" charset="0"/>
                        </a:rPr>
                        <a:t>Декабрь</a:t>
                      </a:r>
                    </a:p>
                  </a:txBody>
                  <a:tcPr/>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«Лисичка с челочкой»</a:t>
                      </a:r>
                    </a:p>
                    <a:p>
                      <a:pPr algn="ctr">
                        <a:lnSpc>
                          <a:spcPct val="115000"/>
                        </a:lnSpc>
                        <a:spcAft>
                          <a:spcPts val="0"/>
                        </a:spcAft>
                      </a:pPr>
                      <a:r>
                        <a:rPr lang="ru-RU" sz="1000" dirty="0">
                          <a:latin typeface="Times New Roman" pitchFamily="18" charset="0"/>
                          <a:ea typeface="Calibri"/>
                          <a:cs typeface="Times New Roman" pitchFamily="18" charset="0"/>
                        </a:rPr>
                        <a:t>Цель: повышать интерес к занятиям оригами через игру. Научить делать новую игрушку, складывая квадрат в разных направлениях. Закрепить навыки декоративного украшения готовой фигурки. Развивать глазомер, развивать творческое воображение. </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«Ёлочка»</a:t>
                      </a:r>
                    </a:p>
                    <a:p>
                      <a:pPr algn="ctr">
                        <a:lnSpc>
                          <a:spcPct val="115000"/>
                        </a:lnSpc>
                        <a:spcAft>
                          <a:spcPts val="0"/>
                        </a:spcAft>
                      </a:pPr>
                      <a:r>
                        <a:rPr lang="ru-RU" sz="1000" dirty="0">
                          <a:latin typeface="Times New Roman" pitchFamily="18" charset="0"/>
                          <a:ea typeface="Calibri"/>
                          <a:cs typeface="Times New Roman" pitchFamily="18" charset="0"/>
                        </a:rPr>
                        <a:t>Цель: познакомить  с новой базовой формой. Продолжать учить детей делать фигурки  в технике оригами, используя пооперационную схему и карту. Развивать мелкую моторику рук, творческое воображение.</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«Новогодние украшения»</a:t>
                      </a:r>
                    </a:p>
                    <a:p>
                      <a:pPr algn="ctr">
                        <a:lnSpc>
                          <a:spcPct val="115000"/>
                        </a:lnSpc>
                        <a:spcAft>
                          <a:spcPts val="0"/>
                        </a:spcAft>
                      </a:pPr>
                      <a:r>
                        <a:rPr lang="ru-RU" sz="1000" dirty="0">
                          <a:latin typeface="Times New Roman" pitchFamily="18" charset="0"/>
                          <a:ea typeface="Calibri"/>
                          <a:cs typeface="Times New Roman" pitchFamily="18" charset="0"/>
                        </a:rPr>
                        <a:t>Цель: продолжать учить мастерить из бумажных квадратов несложные поделки, используя приемы складывания бумаги. Развивать конструктивное мышление, фантазии., воображение. Воспитывать аккуратность. </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«Дед Мороз»</a:t>
                      </a:r>
                    </a:p>
                    <a:p>
                      <a:pPr algn="ctr">
                        <a:lnSpc>
                          <a:spcPct val="115000"/>
                        </a:lnSpc>
                        <a:spcAft>
                          <a:spcPts val="0"/>
                        </a:spcAft>
                      </a:pPr>
                      <a:r>
                        <a:rPr lang="ru-RU" sz="1000" dirty="0">
                          <a:latin typeface="Times New Roman" pitchFamily="18" charset="0"/>
                          <a:ea typeface="Calibri"/>
                          <a:cs typeface="Times New Roman" pitchFamily="18" charset="0"/>
                        </a:rPr>
                        <a:t>Цель: закрепить умение детей делать фигурки в технике оригами, используя схему.</a:t>
                      </a:r>
                    </a:p>
                    <a:p>
                      <a:pPr algn="ctr">
                        <a:lnSpc>
                          <a:spcPct val="115000"/>
                        </a:lnSpc>
                        <a:spcAft>
                          <a:spcPts val="0"/>
                        </a:spcAft>
                      </a:pPr>
                      <a:r>
                        <a:rPr lang="ru-RU" sz="1000" dirty="0">
                          <a:latin typeface="Times New Roman" pitchFamily="18" charset="0"/>
                          <a:ea typeface="Calibri"/>
                          <a:cs typeface="Times New Roman" pitchFamily="18" charset="0"/>
                        </a:rPr>
                        <a:t>Совершенствовать навыки работы с бумагой.</a:t>
                      </a:r>
                    </a:p>
                  </a:txBody>
                  <a:tcPr marL="68580" marR="6858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graphicFrame>
        <p:nvGraphicFramePr>
          <p:cNvPr id="5" name="Содержимое 4"/>
          <p:cNvGraphicFramePr>
            <a:graphicFrameLocks noGrp="1"/>
          </p:cNvGraphicFramePr>
          <p:nvPr>
            <p:ph idx="1"/>
            <p:extLst>
              <p:ext uri="{D42A27DB-BD31-4B8C-83A1-F6EECF244321}">
                <p14:modId xmlns:p14="http://schemas.microsoft.com/office/powerpoint/2010/main" val="1396732704"/>
              </p:ext>
            </p:extLst>
          </p:nvPr>
        </p:nvGraphicFramePr>
        <p:xfrm>
          <a:off x="457200" y="692696"/>
          <a:ext cx="8229600" cy="4873053"/>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44359">
                <a:tc>
                  <a:txBody>
                    <a:bodyPr/>
                    <a:lstStyle/>
                    <a:p>
                      <a:pPr algn="ctr"/>
                      <a:r>
                        <a:rPr lang="ru-RU" sz="1000" dirty="0">
                          <a:latin typeface="Times New Roman" pitchFamily="18" charset="0"/>
                          <a:cs typeface="Times New Roman" pitchFamily="18" charset="0"/>
                        </a:rPr>
                        <a:t>Месяц</a:t>
                      </a:r>
                    </a:p>
                  </a:txBody>
                  <a:tcPr/>
                </a:tc>
                <a:tc>
                  <a:txBody>
                    <a:bodyPr/>
                    <a:lstStyle/>
                    <a:p>
                      <a:pPr algn="ctr"/>
                      <a:r>
                        <a:rPr lang="ru-RU" sz="1000" dirty="0">
                          <a:latin typeface="Times New Roman" pitchFamily="18" charset="0"/>
                          <a:cs typeface="Times New Roman" pitchFamily="18" charset="0"/>
                        </a:rPr>
                        <a:t>1 неделя</a:t>
                      </a:r>
                    </a:p>
                  </a:txBody>
                  <a:tcPr/>
                </a:tc>
                <a:tc>
                  <a:txBody>
                    <a:bodyPr/>
                    <a:lstStyle/>
                    <a:p>
                      <a:pPr algn="ctr"/>
                      <a:r>
                        <a:rPr lang="ru-RU" sz="1000" dirty="0">
                          <a:latin typeface="Times New Roman" pitchFamily="18" charset="0"/>
                          <a:cs typeface="Times New Roman" pitchFamily="18" charset="0"/>
                        </a:rPr>
                        <a:t>2 неделя</a:t>
                      </a:r>
                    </a:p>
                  </a:txBody>
                  <a:tcPr/>
                </a:tc>
                <a:tc>
                  <a:txBody>
                    <a:bodyPr/>
                    <a:lstStyle/>
                    <a:p>
                      <a:pPr algn="ctr"/>
                      <a:r>
                        <a:rPr lang="ru-RU" sz="1000" dirty="0">
                          <a:latin typeface="Times New Roman" pitchFamily="18" charset="0"/>
                          <a:cs typeface="Times New Roman" pitchFamily="18" charset="0"/>
                        </a:rPr>
                        <a:t>3 неделя</a:t>
                      </a:r>
                    </a:p>
                  </a:txBody>
                  <a:tcPr/>
                </a:tc>
                <a:tc>
                  <a:txBody>
                    <a:bodyPr/>
                    <a:lstStyle/>
                    <a:p>
                      <a:pPr algn="ctr"/>
                      <a:r>
                        <a:rPr lang="ru-RU" sz="1000" dirty="0">
                          <a:latin typeface="Times New Roman" pitchFamily="18" charset="0"/>
                          <a:cs typeface="Times New Roman" pitchFamily="18" charset="0"/>
                        </a:rPr>
                        <a:t>4 неделя</a:t>
                      </a:r>
                    </a:p>
                  </a:txBody>
                  <a:tcPr/>
                </a:tc>
                <a:extLst>
                  <a:ext uri="{0D108BD9-81ED-4DB2-BD59-A6C34878D82A}">
                    <a16:rowId xmlns:a16="http://schemas.microsoft.com/office/drawing/2014/main" val="10000"/>
                  </a:ext>
                </a:extLst>
              </a:tr>
              <a:tr h="370840">
                <a:tc>
                  <a:txBody>
                    <a:bodyPr/>
                    <a:lstStyle/>
                    <a:p>
                      <a:r>
                        <a:rPr lang="ru-RU" sz="1000" dirty="0">
                          <a:latin typeface="Times New Roman" pitchFamily="18" charset="0"/>
                          <a:cs typeface="Times New Roman" pitchFamily="18" charset="0"/>
                        </a:rPr>
                        <a:t>Январь</a:t>
                      </a:r>
                    </a:p>
                  </a:txBody>
                  <a:tcPr/>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«Прыгающие лягушки»</a:t>
                      </a:r>
                    </a:p>
                    <a:p>
                      <a:pPr algn="ctr">
                        <a:lnSpc>
                          <a:spcPct val="115000"/>
                        </a:lnSpc>
                        <a:spcAft>
                          <a:spcPts val="0"/>
                        </a:spcAft>
                      </a:pPr>
                      <a:r>
                        <a:rPr lang="ru-RU" sz="1000" dirty="0">
                          <a:latin typeface="Times New Roman" pitchFamily="18" charset="0"/>
                          <a:ea typeface="Calibri"/>
                          <a:cs typeface="Times New Roman" pitchFamily="18" charset="0"/>
                        </a:rPr>
                        <a:t>Цель: повысить интерес детей к работе с бумагой через игру. Закрепить навыки работы. Продолжать учить детей мастерить игрушки в технике оригами, используя пооперационную карту, развивать конструктивное творчество, воображение, воспитывать аккуратность, усидчивость.</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«Еж»</a:t>
                      </a:r>
                    </a:p>
                    <a:p>
                      <a:pPr algn="ctr">
                        <a:lnSpc>
                          <a:spcPct val="115000"/>
                        </a:lnSpc>
                        <a:spcAft>
                          <a:spcPts val="0"/>
                        </a:spcAft>
                      </a:pPr>
                      <a:r>
                        <a:rPr lang="ru-RU" sz="1000" dirty="0">
                          <a:latin typeface="Times New Roman" pitchFamily="18" charset="0"/>
                          <a:ea typeface="Calibri"/>
                          <a:cs typeface="Times New Roman" pitchFamily="18" charset="0"/>
                        </a:rPr>
                        <a:t>Цель: продолжать работу по изготовлению поделок по технике оригами. Развивать воображение, память.</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«Рыбка»</a:t>
                      </a:r>
                    </a:p>
                    <a:p>
                      <a:pPr algn="ctr">
                        <a:lnSpc>
                          <a:spcPct val="115000"/>
                        </a:lnSpc>
                        <a:spcAft>
                          <a:spcPts val="0"/>
                        </a:spcAft>
                      </a:pPr>
                      <a:r>
                        <a:rPr lang="ru-RU" sz="1000" dirty="0">
                          <a:latin typeface="Times New Roman" pitchFamily="18" charset="0"/>
                          <a:ea typeface="Calibri"/>
                          <a:cs typeface="Times New Roman" pitchFamily="18" charset="0"/>
                        </a:rPr>
                        <a:t>Цель: продолжать учить мастерить из бумажных квадратов несложные поделки, используя приемы складывания бумаги. Развивать мышление</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«Ожившая сказка»</a:t>
                      </a:r>
                    </a:p>
                    <a:p>
                      <a:pPr algn="ctr">
                        <a:lnSpc>
                          <a:spcPct val="115000"/>
                        </a:lnSpc>
                        <a:spcAft>
                          <a:spcPts val="0"/>
                        </a:spcAft>
                      </a:pPr>
                      <a:r>
                        <a:rPr lang="ru-RU" sz="1000" dirty="0">
                          <a:latin typeface="Times New Roman" pitchFamily="18" charset="0"/>
                          <a:ea typeface="Calibri"/>
                          <a:cs typeface="Times New Roman" pitchFamily="18" charset="0"/>
                        </a:rPr>
                        <a:t>Цель: Создать у детей хорошее настроение. Повышать интерес к занятиям оригами, используя игровые приемы. Учить использовать готовые фигурки в театрализованной деятельности. </a:t>
                      </a:r>
                    </a:p>
                  </a:txBody>
                  <a:tcPr marL="68580" marR="68580" marT="0" marB="0"/>
                </a:tc>
                <a:extLst>
                  <a:ext uri="{0D108BD9-81ED-4DB2-BD59-A6C34878D82A}">
                    <a16:rowId xmlns:a16="http://schemas.microsoft.com/office/drawing/2014/main" val="10001"/>
                  </a:ext>
                </a:extLst>
              </a:tr>
              <a:tr h="370840">
                <a:tc>
                  <a:txBody>
                    <a:bodyPr/>
                    <a:lstStyle/>
                    <a:p>
                      <a:r>
                        <a:rPr lang="ru-RU" sz="1000" dirty="0">
                          <a:latin typeface="Times New Roman" pitchFamily="18" charset="0"/>
                          <a:cs typeface="Times New Roman" pitchFamily="18" charset="0"/>
                        </a:rPr>
                        <a:t>Февраль</a:t>
                      </a:r>
                    </a:p>
                  </a:txBody>
                  <a:tcPr/>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«Ожившая сказка»</a:t>
                      </a:r>
                    </a:p>
                    <a:p>
                      <a:pPr algn="ctr">
                        <a:lnSpc>
                          <a:spcPct val="115000"/>
                        </a:lnSpc>
                        <a:spcAft>
                          <a:spcPts val="0"/>
                        </a:spcAft>
                      </a:pPr>
                      <a:r>
                        <a:rPr lang="ru-RU" sz="1000" dirty="0">
                          <a:latin typeface="Times New Roman" pitchFamily="18" charset="0"/>
                          <a:ea typeface="Calibri"/>
                          <a:cs typeface="Times New Roman" pitchFamily="18" charset="0"/>
                        </a:rPr>
                        <a:t>Цель: Создать у детей хорошее настроение. Повышать интерес к занятиям оригами, используя игровые приемы. Учить использовать готовые фигурки в театрализованной деятельности. </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«День защитника отечества»</a:t>
                      </a:r>
                    </a:p>
                    <a:p>
                      <a:pPr algn="ctr">
                        <a:lnSpc>
                          <a:spcPct val="115000"/>
                        </a:lnSpc>
                        <a:spcAft>
                          <a:spcPts val="0"/>
                        </a:spcAft>
                      </a:pPr>
                      <a:r>
                        <a:rPr lang="ru-RU" sz="1000" dirty="0">
                          <a:latin typeface="Times New Roman" pitchFamily="18" charset="0"/>
                          <a:ea typeface="Calibri"/>
                          <a:cs typeface="Times New Roman" pitchFamily="18" charset="0"/>
                        </a:rPr>
                        <a:t>Цель: продолжать работу. Совершенствовать навыки работы с бумагой, ножницами. Закрепить умение мастерить поделки с использованием пооперационных карт и схем. Развивать глазомер, воображение. </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«Двухтрубный корабль»</a:t>
                      </a:r>
                    </a:p>
                    <a:p>
                      <a:pPr algn="ctr">
                        <a:lnSpc>
                          <a:spcPct val="115000"/>
                        </a:lnSpc>
                        <a:spcAft>
                          <a:spcPts val="0"/>
                        </a:spcAft>
                      </a:pPr>
                      <a:r>
                        <a:rPr lang="ru-RU" sz="1000" dirty="0">
                          <a:latin typeface="Times New Roman" pitchFamily="18" charset="0"/>
                          <a:ea typeface="Calibri"/>
                          <a:cs typeface="Times New Roman" pitchFamily="18" charset="0"/>
                        </a:rPr>
                        <a:t>Цель: продолжать развивать интерес, познакомить с новой базовой формой, учить использовать готовые поделки в игре.</a:t>
                      </a:r>
                    </a:p>
                  </a:txBody>
                  <a:tcPr marL="68580" marR="68580" marT="0" marB="0"/>
                </a:tc>
                <a:tc>
                  <a:txBody>
                    <a:bodyPr/>
                    <a:lstStyle/>
                    <a:p>
                      <a:pPr algn="ctr">
                        <a:lnSpc>
                          <a:spcPct val="115000"/>
                        </a:lnSpc>
                        <a:spcAft>
                          <a:spcPts val="0"/>
                        </a:spcAft>
                      </a:pPr>
                      <a:r>
                        <a:rPr lang="ru-RU" sz="1000" dirty="0">
                          <a:latin typeface="Times New Roman" pitchFamily="18" charset="0"/>
                          <a:ea typeface="Calibri"/>
                          <a:cs typeface="Times New Roman" pitchFamily="18" charset="0"/>
                        </a:rPr>
                        <a:t>Тема: «Цветы»</a:t>
                      </a:r>
                    </a:p>
                    <a:p>
                      <a:pPr algn="ctr">
                        <a:lnSpc>
                          <a:spcPct val="115000"/>
                        </a:lnSpc>
                        <a:spcAft>
                          <a:spcPts val="0"/>
                        </a:spcAft>
                      </a:pPr>
                      <a:r>
                        <a:rPr lang="ru-RU" sz="1000" dirty="0">
                          <a:latin typeface="Times New Roman" pitchFamily="18" charset="0"/>
                          <a:ea typeface="Calibri"/>
                          <a:cs typeface="Times New Roman" pitchFamily="18" charset="0"/>
                        </a:rPr>
                        <a:t>Цель: учить детей изготовлению цветов в технике оригами., развивать творческое воображение, фантазию.</a:t>
                      </a:r>
                    </a:p>
                  </a:txBody>
                  <a:tcPr marL="68580" marR="68580" marT="0" marB="0"/>
                </a:tc>
                <a:extLst>
                  <a:ext uri="{0D108BD9-81ED-4DB2-BD59-A6C34878D82A}">
                    <a16:rowId xmlns:a16="http://schemas.microsoft.com/office/drawing/2014/main" val="10002"/>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graphicFrame>
        <p:nvGraphicFramePr>
          <p:cNvPr id="5" name="Содержимое 4"/>
          <p:cNvGraphicFramePr>
            <a:graphicFrameLocks noGrp="1"/>
          </p:cNvGraphicFramePr>
          <p:nvPr>
            <p:ph idx="1"/>
          </p:nvPr>
        </p:nvGraphicFramePr>
        <p:xfrm>
          <a:off x="428596" y="561192"/>
          <a:ext cx="8229600" cy="5949906"/>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496269">
                <a:tc>
                  <a:txBody>
                    <a:bodyPr/>
                    <a:lstStyle/>
                    <a:p>
                      <a:pPr algn="ctr"/>
                      <a:r>
                        <a:rPr lang="ru-RU" sz="1100" dirty="0">
                          <a:latin typeface="Times New Roman" pitchFamily="18" charset="0"/>
                          <a:cs typeface="Times New Roman" pitchFamily="18" charset="0"/>
                        </a:rPr>
                        <a:t>Месяц</a:t>
                      </a:r>
                    </a:p>
                  </a:txBody>
                  <a:tcPr/>
                </a:tc>
                <a:tc>
                  <a:txBody>
                    <a:bodyPr/>
                    <a:lstStyle/>
                    <a:p>
                      <a:pPr algn="ctr"/>
                      <a:r>
                        <a:rPr lang="ru-RU" sz="1100" dirty="0">
                          <a:latin typeface="Times New Roman" pitchFamily="18" charset="0"/>
                          <a:cs typeface="Times New Roman" pitchFamily="18" charset="0"/>
                        </a:rPr>
                        <a:t>1 неделя</a:t>
                      </a:r>
                    </a:p>
                  </a:txBody>
                  <a:tcPr/>
                </a:tc>
                <a:tc>
                  <a:txBody>
                    <a:bodyPr/>
                    <a:lstStyle/>
                    <a:p>
                      <a:pPr algn="ctr"/>
                      <a:r>
                        <a:rPr lang="ru-RU" sz="1100" dirty="0">
                          <a:latin typeface="Times New Roman" pitchFamily="18" charset="0"/>
                          <a:cs typeface="Times New Roman" pitchFamily="18" charset="0"/>
                        </a:rPr>
                        <a:t>2 неделя</a:t>
                      </a:r>
                    </a:p>
                  </a:txBody>
                  <a:tcPr/>
                </a:tc>
                <a:tc>
                  <a:txBody>
                    <a:bodyPr/>
                    <a:lstStyle/>
                    <a:p>
                      <a:pPr algn="ctr"/>
                      <a:r>
                        <a:rPr lang="ru-RU" sz="1100" dirty="0">
                          <a:latin typeface="Times New Roman" pitchFamily="18" charset="0"/>
                          <a:cs typeface="Times New Roman" pitchFamily="18" charset="0"/>
                        </a:rPr>
                        <a:t>3 неделя</a:t>
                      </a:r>
                    </a:p>
                  </a:txBody>
                  <a:tcPr/>
                </a:tc>
                <a:tc>
                  <a:txBody>
                    <a:bodyPr/>
                    <a:lstStyle/>
                    <a:p>
                      <a:pPr algn="ctr"/>
                      <a:r>
                        <a:rPr lang="ru-RU" sz="1100" dirty="0">
                          <a:latin typeface="Times New Roman" pitchFamily="18" charset="0"/>
                          <a:cs typeface="Times New Roman" pitchFamily="18" charset="0"/>
                        </a:rPr>
                        <a:t>4 неделя</a:t>
                      </a:r>
                    </a:p>
                  </a:txBody>
                  <a:tcPr/>
                </a:tc>
                <a:extLst>
                  <a:ext uri="{0D108BD9-81ED-4DB2-BD59-A6C34878D82A}">
                    <a16:rowId xmlns:a16="http://schemas.microsoft.com/office/drawing/2014/main" val="10000"/>
                  </a:ext>
                </a:extLst>
              </a:tr>
              <a:tr h="2014349">
                <a:tc>
                  <a:txBody>
                    <a:bodyPr/>
                    <a:lstStyle/>
                    <a:p>
                      <a:r>
                        <a:rPr lang="ru-RU" sz="1100" dirty="0">
                          <a:latin typeface="Times New Roman" pitchFamily="18" charset="0"/>
                          <a:cs typeface="Times New Roman" pitchFamily="18" charset="0"/>
                        </a:rPr>
                        <a:t>Март</a:t>
                      </a:r>
                    </a:p>
                  </a:txBody>
                  <a:tcPr/>
                </a:tc>
                <a:tc>
                  <a:txBody>
                    <a:bodyPr/>
                    <a:lstStyle/>
                    <a:p>
                      <a:pPr algn="ctr">
                        <a:lnSpc>
                          <a:spcPct val="115000"/>
                        </a:lnSpc>
                        <a:spcAft>
                          <a:spcPts val="0"/>
                        </a:spcAft>
                      </a:pPr>
                      <a:r>
                        <a:rPr lang="ru-RU" sz="1100" dirty="0">
                          <a:latin typeface="Times New Roman" pitchFamily="18" charset="0"/>
                          <a:ea typeface="Calibri"/>
                          <a:cs typeface="Times New Roman" pitchFamily="18" charset="0"/>
                        </a:rPr>
                        <a:t>Тема: «Мамин праздник»</a:t>
                      </a:r>
                    </a:p>
                    <a:p>
                      <a:pPr algn="ctr">
                        <a:lnSpc>
                          <a:spcPct val="115000"/>
                        </a:lnSpc>
                        <a:spcAft>
                          <a:spcPts val="0"/>
                        </a:spcAft>
                      </a:pPr>
                      <a:r>
                        <a:rPr lang="ru-RU" sz="1100" dirty="0">
                          <a:latin typeface="Times New Roman" pitchFamily="18" charset="0"/>
                          <a:ea typeface="Calibri"/>
                          <a:cs typeface="Times New Roman" pitchFamily="18" charset="0"/>
                        </a:rPr>
                        <a:t>Цель: познакомить с разными вариантами художественного оформления открыток с использованием готовых фигурок, воспитывать акку4ратность, глазомер</a:t>
                      </a:r>
                    </a:p>
                  </a:txBody>
                  <a:tcPr marL="68580" marR="68580" marT="0" marB="0"/>
                </a:tc>
                <a:tc>
                  <a:txBody>
                    <a:bodyPr/>
                    <a:lstStyle/>
                    <a:p>
                      <a:pPr algn="ctr">
                        <a:lnSpc>
                          <a:spcPct val="115000"/>
                        </a:lnSpc>
                        <a:spcAft>
                          <a:spcPts val="0"/>
                        </a:spcAft>
                      </a:pPr>
                      <a:r>
                        <a:rPr lang="ru-RU" sz="1100" dirty="0">
                          <a:latin typeface="Times New Roman" pitchFamily="18" charset="0"/>
                          <a:ea typeface="Calibri"/>
                          <a:cs typeface="Times New Roman" pitchFamily="18" charset="0"/>
                        </a:rPr>
                        <a:t>Тема: «Панно хризантемы» </a:t>
                      </a:r>
                    </a:p>
                    <a:p>
                      <a:pPr algn="ctr">
                        <a:lnSpc>
                          <a:spcPct val="115000"/>
                        </a:lnSpc>
                        <a:spcAft>
                          <a:spcPts val="0"/>
                        </a:spcAft>
                      </a:pPr>
                      <a:r>
                        <a:rPr lang="ru-RU" sz="1100" dirty="0">
                          <a:latin typeface="Times New Roman" pitchFamily="18" charset="0"/>
                          <a:ea typeface="Calibri"/>
                          <a:cs typeface="Times New Roman" pitchFamily="18" charset="0"/>
                        </a:rPr>
                        <a:t>Цель: познакомить с новым способом изготовления цветов в технике оригами, продолжать учить работать в коллективе, развивать воображение.</a:t>
                      </a:r>
                    </a:p>
                    <a:p>
                      <a:pPr algn="ctr">
                        <a:lnSpc>
                          <a:spcPct val="115000"/>
                        </a:lnSpc>
                        <a:spcAft>
                          <a:spcPts val="0"/>
                        </a:spcAft>
                      </a:pPr>
                      <a:endParaRPr lang="ru-RU" sz="11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ru-RU" sz="1100" dirty="0">
                          <a:latin typeface="Times New Roman" pitchFamily="18" charset="0"/>
                          <a:ea typeface="Calibri"/>
                          <a:cs typeface="Times New Roman" pitchFamily="18" charset="0"/>
                        </a:rPr>
                        <a:t>Тема: «Отгадай загадку»</a:t>
                      </a:r>
                    </a:p>
                    <a:p>
                      <a:pPr algn="ctr">
                        <a:lnSpc>
                          <a:spcPct val="115000"/>
                        </a:lnSpc>
                        <a:spcAft>
                          <a:spcPts val="0"/>
                        </a:spcAft>
                      </a:pPr>
                      <a:r>
                        <a:rPr lang="ru-RU" sz="1100" dirty="0">
                          <a:latin typeface="Times New Roman" pitchFamily="18" charset="0"/>
                          <a:ea typeface="Calibri"/>
                          <a:cs typeface="Times New Roman" pitchFamily="18" charset="0"/>
                        </a:rPr>
                        <a:t>Цель: продолжать мастерить поделки из бумаги, используя пооперационную карту. Воспитывать самостоятельность, развивать воображение.</a:t>
                      </a:r>
                    </a:p>
                    <a:p>
                      <a:pPr algn="ctr">
                        <a:lnSpc>
                          <a:spcPct val="115000"/>
                        </a:lnSpc>
                        <a:spcAft>
                          <a:spcPts val="0"/>
                        </a:spcAft>
                      </a:pPr>
                      <a:endParaRPr lang="ru-RU" sz="1100" dirty="0">
                        <a:latin typeface="Times New Roman" pitchFamily="18" charset="0"/>
                        <a:ea typeface="Calibri"/>
                        <a:cs typeface="Times New Roman" pitchFamily="18" charset="0"/>
                      </a:endParaRPr>
                    </a:p>
                  </a:txBody>
                  <a:tcPr marL="68580" marR="68580" marT="0" marB="0"/>
                </a:tc>
                <a:tc>
                  <a:txBody>
                    <a:bodyPr/>
                    <a:lstStyle/>
                    <a:p>
                      <a:r>
                        <a:rPr lang="ru-RU" sz="1100" kern="1200" dirty="0">
                          <a:solidFill>
                            <a:schemeClr val="dk1"/>
                          </a:solidFill>
                          <a:latin typeface="Times New Roman" pitchFamily="18" charset="0"/>
                          <a:ea typeface="+mn-ea"/>
                          <a:cs typeface="Times New Roman" pitchFamily="18" charset="0"/>
                        </a:rPr>
                        <a:t>Викторина «Что? Где? Когда?»</a:t>
                      </a:r>
                    </a:p>
                    <a:p>
                      <a:r>
                        <a:rPr lang="ru-RU" sz="1100" kern="1200" dirty="0">
                          <a:solidFill>
                            <a:schemeClr val="dk1"/>
                          </a:solidFill>
                          <a:latin typeface="Times New Roman" pitchFamily="18" charset="0"/>
                          <a:ea typeface="+mn-ea"/>
                          <a:cs typeface="Times New Roman" pitchFamily="18" charset="0"/>
                        </a:rPr>
                        <a:t>Цель: уточнить и закрепить знание детей об изготовлении поделок в технике оригами.  Повышать интерес детей к работе с бумагой через игру.</a:t>
                      </a:r>
                      <a:endParaRPr lang="ru-RU" sz="1100" dirty="0">
                        <a:latin typeface="Times New Roman" pitchFamily="18" charset="0"/>
                        <a:cs typeface="Times New Roman" pitchFamily="18" charset="0"/>
                      </a:endParaRPr>
                    </a:p>
                    <a:p>
                      <a:pPr algn="ctr">
                        <a:lnSpc>
                          <a:spcPct val="115000"/>
                        </a:lnSpc>
                        <a:spcAft>
                          <a:spcPts val="0"/>
                        </a:spcAft>
                      </a:pPr>
                      <a:endParaRPr lang="ru-RU" sz="11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1"/>
                  </a:ext>
                </a:extLst>
              </a:tr>
              <a:tr h="370840">
                <a:tc>
                  <a:txBody>
                    <a:bodyPr/>
                    <a:lstStyle/>
                    <a:p>
                      <a:r>
                        <a:rPr lang="ru-RU" sz="1100" dirty="0">
                          <a:latin typeface="Times New Roman" pitchFamily="18" charset="0"/>
                          <a:cs typeface="Times New Roman" pitchFamily="18" charset="0"/>
                        </a:rPr>
                        <a:t>Апрель</a:t>
                      </a:r>
                    </a:p>
                  </a:txBody>
                  <a:tcPr/>
                </a:tc>
                <a:tc>
                  <a:txBody>
                    <a:bodyPr/>
                    <a:lstStyle/>
                    <a:p>
                      <a:pPr algn="ctr">
                        <a:lnSpc>
                          <a:spcPct val="115000"/>
                        </a:lnSpc>
                        <a:spcAft>
                          <a:spcPts val="0"/>
                        </a:spcAft>
                      </a:pPr>
                      <a:r>
                        <a:rPr lang="ru-RU" sz="1100" dirty="0">
                          <a:latin typeface="Times New Roman" pitchFamily="18" charset="0"/>
                          <a:ea typeface="Calibri"/>
                          <a:cs typeface="Times New Roman" pitchFamily="18" charset="0"/>
                        </a:rPr>
                        <a:t>Тема: «Фотоаппарат»</a:t>
                      </a:r>
                    </a:p>
                    <a:p>
                      <a:pPr algn="ctr">
                        <a:lnSpc>
                          <a:spcPct val="115000"/>
                        </a:lnSpc>
                        <a:spcAft>
                          <a:spcPts val="0"/>
                        </a:spcAft>
                      </a:pPr>
                      <a:r>
                        <a:rPr lang="ru-RU" sz="1100" dirty="0">
                          <a:latin typeface="Times New Roman" pitchFamily="18" charset="0"/>
                          <a:ea typeface="Calibri"/>
                          <a:cs typeface="Times New Roman" pitchFamily="18" charset="0"/>
                        </a:rPr>
                        <a:t>Цель: учить мастерить поделки из прямоугольного листа. Закреплять умение работать пооперационным картам. Развивать воображение, аккуратность.</a:t>
                      </a:r>
                    </a:p>
                  </a:txBody>
                  <a:tcPr marL="68580" marR="68580" marT="0" marB="0"/>
                </a:tc>
                <a:tc>
                  <a:txBody>
                    <a:bodyPr/>
                    <a:lstStyle/>
                    <a:p>
                      <a:pPr algn="ctr">
                        <a:lnSpc>
                          <a:spcPct val="115000"/>
                        </a:lnSpc>
                        <a:spcAft>
                          <a:spcPts val="0"/>
                        </a:spcAft>
                      </a:pPr>
                      <a:r>
                        <a:rPr lang="ru-RU" sz="1100" dirty="0">
                          <a:latin typeface="Times New Roman" pitchFamily="18" charset="0"/>
                          <a:ea typeface="Calibri"/>
                          <a:cs typeface="Times New Roman" pitchFamily="18" charset="0"/>
                        </a:rPr>
                        <a:t>Тема: «Веселые человечки» </a:t>
                      </a:r>
                    </a:p>
                    <a:p>
                      <a:pPr algn="ctr">
                        <a:lnSpc>
                          <a:spcPct val="115000"/>
                        </a:lnSpc>
                        <a:spcAft>
                          <a:spcPts val="0"/>
                        </a:spcAft>
                      </a:pPr>
                      <a:r>
                        <a:rPr lang="ru-RU" sz="1100" dirty="0">
                          <a:latin typeface="Times New Roman" pitchFamily="18" charset="0"/>
                          <a:ea typeface="Calibri"/>
                          <a:cs typeface="Times New Roman" pitchFamily="18" charset="0"/>
                        </a:rPr>
                        <a:t>Цель: </a:t>
                      </a:r>
                    </a:p>
                    <a:p>
                      <a:pPr algn="ctr">
                        <a:lnSpc>
                          <a:spcPct val="115000"/>
                        </a:lnSpc>
                        <a:spcAft>
                          <a:spcPts val="0"/>
                        </a:spcAft>
                      </a:pPr>
                      <a:r>
                        <a:rPr lang="ru-RU" sz="1100" dirty="0">
                          <a:latin typeface="Times New Roman" pitchFamily="18" charset="0"/>
                          <a:ea typeface="Calibri"/>
                          <a:cs typeface="Times New Roman" pitchFamily="18" charset="0"/>
                        </a:rPr>
                        <a:t>Продолжать работу по технике оригами, учить преобразовывать одну бумажную фигуру в другую. Воспитывать аккуратность, усидчивость</a:t>
                      </a:r>
                    </a:p>
                  </a:txBody>
                  <a:tcPr marL="68580" marR="68580" marT="0" marB="0"/>
                </a:tc>
                <a:tc>
                  <a:txBody>
                    <a:bodyPr/>
                    <a:lstStyle/>
                    <a:p>
                      <a:pPr algn="ctr">
                        <a:lnSpc>
                          <a:spcPct val="115000"/>
                        </a:lnSpc>
                        <a:spcAft>
                          <a:spcPts val="0"/>
                        </a:spcAft>
                      </a:pPr>
                      <a:r>
                        <a:rPr lang="ru-RU" sz="1100" dirty="0">
                          <a:latin typeface="Times New Roman" pitchFamily="18" charset="0"/>
                          <a:ea typeface="Calibri"/>
                          <a:cs typeface="Times New Roman" pitchFamily="18" charset="0"/>
                        </a:rPr>
                        <a:t>Тема: «Курица»</a:t>
                      </a:r>
                    </a:p>
                    <a:p>
                      <a:pPr algn="ctr">
                        <a:lnSpc>
                          <a:spcPct val="115000"/>
                        </a:lnSpc>
                        <a:spcAft>
                          <a:spcPts val="0"/>
                        </a:spcAft>
                      </a:pPr>
                      <a:r>
                        <a:rPr lang="ru-RU" sz="1100" dirty="0">
                          <a:latin typeface="Times New Roman" pitchFamily="18" charset="0"/>
                          <a:ea typeface="Calibri"/>
                          <a:cs typeface="Times New Roman" pitchFamily="18" charset="0"/>
                        </a:rPr>
                        <a:t>Цель: </a:t>
                      </a:r>
                    </a:p>
                    <a:p>
                      <a:pPr algn="ctr">
                        <a:lnSpc>
                          <a:spcPct val="115000"/>
                        </a:lnSpc>
                        <a:spcAft>
                          <a:spcPts val="0"/>
                        </a:spcAft>
                      </a:pPr>
                      <a:r>
                        <a:rPr lang="ru-RU" sz="1100" dirty="0">
                          <a:latin typeface="Times New Roman" pitchFamily="18" charset="0"/>
                          <a:ea typeface="Calibri"/>
                          <a:cs typeface="Times New Roman" pitchFamily="18" charset="0"/>
                        </a:rPr>
                        <a:t>продолжать учить преобразовывать одну бумажную фигурку в другую. Закрепить умение соединять две части поделки, вставляя их одну в другую. Развивать воображение, фантазию.</a:t>
                      </a:r>
                    </a:p>
                  </a:txBody>
                  <a:tcPr marL="68580" marR="68580" marT="0" marB="0"/>
                </a:tc>
                <a:tc>
                  <a:txBody>
                    <a:bodyPr/>
                    <a:lstStyle/>
                    <a:p>
                      <a:pPr algn="ctr">
                        <a:lnSpc>
                          <a:spcPct val="115000"/>
                        </a:lnSpc>
                        <a:spcAft>
                          <a:spcPts val="0"/>
                        </a:spcAft>
                      </a:pPr>
                      <a:r>
                        <a:rPr lang="ru-RU" sz="1100" dirty="0">
                          <a:latin typeface="Times New Roman" pitchFamily="18" charset="0"/>
                          <a:ea typeface="Calibri"/>
                          <a:cs typeface="Times New Roman" pitchFamily="18" charset="0"/>
                        </a:rPr>
                        <a:t>Тема: «Составь картинку»</a:t>
                      </a:r>
                    </a:p>
                    <a:p>
                      <a:pPr algn="ctr">
                        <a:lnSpc>
                          <a:spcPct val="115000"/>
                        </a:lnSpc>
                        <a:spcAft>
                          <a:spcPts val="0"/>
                        </a:spcAft>
                      </a:pPr>
                      <a:r>
                        <a:rPr lang="ru-RU" sz="1100" dirty="0">
                          <a:latin typeface="Times New Roman" pitchFamily="18" charset="0"/>
                          <a:ea typeface="Calibri"/>
                          <a:cs typeface="Times New Roman" pitchFamily="18" charset="0"/>
                        </a:rPr>
                        <a:t>Цель: развивать творческие способности детей, воображение</a:t>
                      </a:r>
                    </a:p>
                  </a:txBody>
                  <a:tcPr marL="68580" marR="68580" marT="0" marB="0"/>
                </a:tc>
                <a:extLst>
                  <a:ext uri="{0D108BD9-81ED-4DB2-BD59-A6C34878D82A}">
                    <a16:rowId xmlns:a16="http://schemas.microsoft.com/office/drawing/2014/main" val="10002"/>
                  </a:ext>
                </a:extLst>
              </a:tr>
              <a:tr h="370840">
                <a:tc>
                  <a:txBody>
                    <a:bodyPr/>
                    <a:lstStyle/>
                    <a:p>
                      <a:r>
                        <a:rPr lang="ru-RU" sz="1100" dirty="0">
                          <a:latin typeface="Times New Roman" pitchFamily="18" charset="0"/>
                          <a:cs typeface="Times New Roman" pitchFamily="18" charset="0"/>
                        </a:rPr>
                        <a:t>Май</a:t>
                      </a:r>
                    </a:p>
                  </a:txBody>
                  <a:tcPr/>
                </a:tc>
                <a:tc>
                  <a:txBody>
                    <a:bodyPr/>
                    <a:lstStyle/>
                    <a:p>
                      <a:pPr algn="ctr">
                        <a:lnSpc>
                          <a:spcPct val="115000"/>
                        </a:lnSpc>
                        <a:spcAft>
                          <a:spcPts val="0"/>
                        </a:spcAft>
                      </a:pPr>
                      <a:r>
                        <a:rPr lang="ru-RU" sz="1100" kern="1200" dirty="0">
                          <a:solidFill>
                            <a:schemeClr val="dk1"/>
                          </a:solidFill>
                          <a:latin typeface="Times New Roman" pitchFamily="18" charset="0"/>
                          <a:ea typeface="+mn-ea"/>
                          <a:cs typeface="Times New Roman" pitchFamily="18" charset="0"/>
                        </a:rPr>
                        <a:t>Тема: «Раз, два, три, лодочка, плыви»</a:t>
                      </a:r>
                    </a:p>
                    <a:p>
                      <a:pPr algn="ctr">
                        <a:lnSpc>
                          <a:spcPct val="115000"/>
                        </a:lnSpc>
                        <a:spcAft>
                          <a:spcPts val="0"/>
                        </a:spcAft>
                      </a:pPr>
                      <a:r>
                        <a:rPr lang="ru-RU" sz="1100" kern="1200" dirty="0">
                          <a:solidFill>
                            <a:schemeClr val="dk1"/>
                          </a:solidFill>
                          <a:latin typeface="Times New Roman" pitchFamily="18" charset="0"/>
                          <a:ea typeface="+mn-ea"/>
                          <a:cs typeface="Times New Roman" pitchFamily="18" charset="0"/>
                        </a:rPr>
                        <a:t>Цель:  познакомить</a:t>
                      </a:r>
                      <a:r>
                        <a:rPr lang="ru-RU" sz="1100" kern="1200" baseline="0" dirty="0">
                          <a:solidFill>
                            <a:schemeClr val="dk1"/>
                          </a:solidFill>
                          <a:latin typeface="Times New Roman" pitchFamily="18" charset="0"/>
                          <a:ea typeface="+mn-ea"/>
                          <a:cs typeface="Times New Roman" pitchFamily="18" charset="0"/>
                        </a:rPr>
                        <a:t> детей с изготовлением поделок из прямоугольного листа бумаги</a:t>
                      </a:r>
                      <a:endParaRPr lang="ru-RU" sz="11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ru-RU" sz="1100" dirty="0">
                          <a:latin typeface="Times New Roman" pitchFamily="18" charset="0"/>
                          <a:ea typeface="Calibri"/>
                          <a:cs typeface="Times New Roman" pitchFamily="18" charset="0"/>
                        </a:rPr>
                        <a:t>.Тема: «Вертушки»</a:t>
                      </a:r>
                    </a:p>
                    <a:p>
                      <a:pPr algn="ctr">
                        <a:lnSpc>
                          <a:spcPct val="115000"/>
                        </a:lnSpc>
                        <a:spcAft>
                          <a:spcPts val="0"/>
                        </a:spcAft>
                      </a:pPr>
                      <a:r>
                        <a:rPr lang="ru-RU" sz="1100" dirty="0">
                          <a:latin typeface="Times New Roman" pitchFamily="18" charset="0"/>
                          <a:ea typeface="Calibri"/>
                          <a:cs typeface="Times New Roman" pitchFamily="18" charset="0"/>
                        </a:rPr>
                        <a:t>Цель: учить изготавливать поделки из квадрата. Упражнять в свободном выборе цвета . развивать воображение</a:t>
                      </a:r>
                    </a:p>
                  </a:txBody>
                  <a:tcPr marL="68580" marR="68580" marT="0" marB="0"/>
                </a:tc>
                <a:tc>
                  <a:txBody>
                    <a:bodyPr/>
                    <a:lstStyle/>
                    <a:p>
                      <a:pPr algn="ctr">
                        <a:lnSpc>
                          <a:spcPct val="115000"/>
                        </a:lnSpc>
                        <a:spcAft>
                          <a:spcPts val="0"/>
                        </a:spcAft>
                      </a:pPr>
                      <a:r>
                        <a:rPr lang="ru-RU" sz="1100" dirty="0">
                          <a:latin typeface="Times New Roman" pitchFamily="18" charset="0"/>
                          <a:ea typeface="Calibri"/>
                          <a:cs typeface="Times New Roman" pitchFamily="18" charset="0"/>
                        </a:rPr>
                        <a:t>Тема: «Карп»</a:t>
                      </a:r>
                    </a:p>
                    <a:p>
                      <a:pPr algn="ctr">
                        <a:lnSpc>
                          <a:spcPct val="115000"/>
                        </a:lnSpc>
                        <a:spcAft>
                          <a:spcPts val="0"/>
                        </a:spcAft>
                      </a:pPr>
                      <a:r>
                        <a:rPr lang="ru-RU" sz="1100" dirty="0">
                          <a:latin typeface="Times New Roman" pitchFamily="18" charset="0"/>
                          <a:ea typeface="Calibri"/>
                          <a:cs typeface="Times New Roman" pitchFamily="18" charset="0"/>
                        </a:rPr>
                        <a:t>Цель: продолжать работу по изготовлению поделок.</a:t>
                      </a:r>
                    </a:p>
                    <a:p>
                      <a:pPr algn="ctr">
                        <a:lnSpc>
                          <a:spcPct val="115000"/>
                        </a:lnSpc>
                        <a:spcAft>
                          <a:spcPts val="0"/>
                        </a:spcAft>
                      </a:pPr>
                      <a:r>
                        <a:rPr lang="ru-RU" sz="1100" dirty="0">
                          <a:latin typeface="Times New Roman" pitchFamily="18" charset="0"/>
                          <a:ea typeface="Calibri"/>
                          <a:cs typeface="Times New Roman" pitchFamily="18" charset="0"/>
                        </a:rPr>
                        <a:t>Развивать мелкую моторику рук.</a:t>
                      </a:r>
                    </a:p>
                  </a:txBody>
                  <a:tcPr marL="68580" marR="68580" marT="0" marB="0"/>
                </a:tc>
                <a:tc>
                  <a:txBody>
                    <a:bodyPr/>
                    <a:lstStyle/>
                    <a:p>
                      <a:pPr algn="ctr">
                        <a:lnSpc>
                          <a:spcPct val="115000"/>
                        </a:lnSpc>
                        <a:spcAft>
                          <a:spcPts val="0"/>
                        </a:spcAft>
                      </a:pPr>
                      <a:r>
                        <a:rPr lang="ru-RU" sz="1100" dirty="0">
                          <a:latin typeface="Times New Roman" pitchFamily="18" charset="0"/>
                          <a:ea typeface="Calibri"/>
                          <a:cs typeface="Times New Roman" pitchFamily="18" charset="0"/>
                        </a:rPr>
                        <a:t>«В бумажном царстве»</a:t>
                      </a:r>
                    </a:p>
                    <a:p>
                      <a:pPr algn="ctr">
                        <a:lnSpc>
                          <a:spcPct val="115000"/>
                        </a:lnSpc>
                        <a:spcAft>
                          <a:spcPts val="0"/>
                        </a:spcAft>
                      </a:pPr>
                      <a:r>
                        <a:rPr lang="ru-RU" sz="1100" dirty="0">
                          <a:latin typeface="Times New Roman" pitchFamily="18" charset="0"/>
                          <a:ea typeface="Calibri"/>
                          <a:cs typeface="Times New Roman" pitchFamily="18" charset="0"/>
                        </a:rPr>
                        <a:t>Цель: повышать интерес к работе через сказку. Уточнить знания детей о свойствах бумаги</a:t>
                      </a:r>
                    </a:p>
                  </a:txBody>
                  <a:tcPr marL="68580" marR="6858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lstStyle/>
          <a:p>
            <a:r>
              <a:rPr lang="ru-RU" dirty="0"/>
              <a:t> </a:t>
            </a:r>
          </a:p>
        </p:txBody>
      </p:sp>
      <p:sp>
        <p:nvSpPr>
          <p:cNvPr id="11" name="Содержимое 10"/>
          <p:cNvSpPr>
            <a:spLocks noGrp="1"/>
          </p:cNvSpPr>
          <p:nvPr>
            <p:ph idx="1"/>
          </p:nvPr>
        </p:nvSpPr>
        <p:spPr>
          <a:xfrm>
            <a:off x="457200" y="1428736"/>
            <a:ext cx="8229600" cy="4697427"/>
          </a:xfrm>
        </p:spPr>
        <p:txBody>
          <a:bodyPr>
            <a:normAutofit fontScale="25000" lnSpcReduction="20000"/>
          </a:bodyPr>
          <a:lstStyle/>
          <a:p>
            <a:pPr algn="just"/>
            <a:r>
              <a:rPr lang="ru-RU" sz="4800" b="1" dirty="0">
                <a:latin typeface="Times New Roman" pitchFamily="18" charset="0"/>
                <a:cs typeface="Times New Roman" pitchFamily="18" charset="0"/>
              </a:rPr>
              <a:t>Цель:</a:t>
            </a:r>
            <a:r>
              <a:rPr lang="ru-RU" sz="4800" dirty="0">
                <a:latin typeface="Times New Roman" pitchFamily="18" charset="0"/>
                <a:cs typeface="Times New Roman" pitchFamily="18" charset="0"/>
              </a:rPr>
              <a:t> Упражнять детей в умении узнавать геометрические фигуры. Закрепить умение получать из квадрата прямоугольники, треугольники и квадраты меньшего размера. Познакомить с изготовлением простейших  поделок в технике оригами путем складывания квадрата по диагонали (базовая форма – «треугольник»). Обучать приемам декоративного украшения поделок аппликаций, воспитывать усидчивость, аккуратность. Развивать творческое воображение. </a:t>
            </a:r>
          </a:p>
          <a:p>
            <a:pPr algn="just"/>
            <a:r>
              <a:rPr lang="ru-RU" sz="4800" b="1" dirty="0">
                <a:latin typeface="Times New Roman" pitchFamily="18" charset="0"/>
                <a:cs typeface="Times New Roman" pitchFamily="18" charset="0"/>
              </a:rPr>
              <a:t>Материал: </a:t>
            </a:r>
            <a:r>
              <a:rPr lang="ru-RU" sz="4800" dirty="0">
                <a:latin typeface="Times New Roman" pitchFamily="18" charset="0"/>
                <a:cs typeface="Times New Roman" pitchFamily="18" charset="0"/>
              </a:rPr>
              <a:t>пооперационные карты, для каждого ребенка – два бумажных квадрата зеленого цвета, заготовки глаз. Ножницы, клей – карандаш.</a:t>
            </a:r>
          </a:p>
          <a:p>
            <a:pPr algn="just"/>
            <a:r>
              <a:rPr lang="ru-RU" sz="4800" b="1" dirty="0">
                <a:latin typeface="Times New Roman" pitchFamily="18" charset="0"/>
                <a:cs typeface="Times New Roman" pitchFamily="18" charset="0"/>
              </a:rPr>
              <a:t>Ход занятия:</a:t>
            </a:r>
            <a:endParaRPr lang="ru-RU" sz="4800" dirty="0">
              <a:latin typeface="Times New Roman" pitchFamily="18" charset="0"/>
              <a:cs typeface="Times New Roman" pitchFamily="18" charset="0"/>
            </a:endParaRPr>
          </a:p>
          <a:p>
            <a:pPr algn="just">
              <a:buNone/>
            </a:pPr>
            <a:r>
              <a:rPr lang="ru-RU" sz="4800" i="1" dirty="0">
                <a:latin typeface="Times New Roman" pitchFamily="18" charset="0"/>
                <a:cs typeface="Times New Roman" pitchFamily="18" charset="0"/>
              </a:rPr>
              <a:t>1 часть</a:t>
            </a:r>
            <a:r>
              <a:rPr lang="ru-RU" sz="4800" b="1" dirty="0">
                <a:latin typeface="Times New Roman" pitchFamily="18" charset="0"/>
                <a:cs typeface="Times New Roman" pitchFamily="18" charset="0"/>
              </a:rPr>
              <a:t>. </a:t>
            </a:r>
            <a:r>
              <a:rPr lang="ru-RU" sz="4800" i="1" dirty="0">
                <a:latin typeface="Times New Roman" pitchFamily="18" charset="0"/>
                <a:cs typeface="Times New Roman" pitchFamily="18" charset="0"/>
              </a:rPr>
              <a:t>Дидактическая игра «Чего не стало».</a:t>
            </a:r>
            <a:r>
              <a:rPr lang="ru-RU" sz="4800" b="1" dirty="0">
                <a:latin typeface="Times New Roman" pitchFamily="18" charset="0"/>
                <a:cs typeface="Times New Roman" pitchFamily="18" charset="0"/>
              </a:rPr>
              <a:t> </a:t>
            </a:r>
            <a:r>
              <a:rPr lang="ru-RU" sz="4800" dirty="0">
                <a:latin typeface="Times New Roman" pitchFamily="18" charset="0"/>
                <a:cs typeface="Times New Roman" pitchFamily="18" charset="0"/>
              </a:rPr>
              <a:t>Дети закрывают глаза. Педагог убирает одну из геометрических фигур, расположенных на доске. Дети открывают глаза и определяют, какой фигуры не стало. </a:t>
            </a:r>
          </a:p>
          <a:p>
            <a:pPr algn="just">
              <a:buNone/>
            </a:pPr>
            <a:r>
              <a:rPr lang="ru-RU" sz="4800" i="1" dirty="0">
                <a:latin typeface="Times New Roman" pitchFamily="18" charset="0"/>
                <a:cs typeface="Times New Roman" pitchFamily="18" charset="0"/>
              </a:rPr>
              <a:t>2 часть</a:t>
            </a:r>
            <a:r>
              <a:rPr lang="ru-RU" sz="4800" dirty="0">
                <a:latin typeface="Times New Roman" pitchFamily="18" charset="0"/>
                <a:cs typeface="Times New Roman" pitchFamily="18" charset="0"/>
              </a:rPr>
              <a:t>. Педагог: Давайте, я вам покажу, как получить  из «волшебного» квадрата:</a:t>
            </a:r>
          </a:p>
          <a:p>
            <a:pPr algn="just">
              <a:buNone/>
            </a:pPr>
            <a:r>
              <a:rPr lang="ru-RU" sz="4800" dirty="0">
                <a:latin typeface="Times New Roman" pitchFamily="18" charset="0"/>
                <a:cs typeface="Times New Roman" pitchFamily="18" charset="0"/>
              </a:rPr>
              <a:t>- два прямоугольника,</a:t>
            </a:r>
          </a:p>
          <a:p>
            <a:pPr algn="just">
              <a:buNone/>
            </a:pPr>
            <a:r>
              <a:rPr lang="ru-RU" sz="4800" dirty="0">
                <a:latin typeface="Times New Roman" pitchFamily="18" charset="0"/>
                <a:cs typeface="Times New Roman" pitchFamily="18" charset="0"/>
              </a:rPr>
              <a:t>- четыре маленьких квадрата,</a:t>
            </a:r>
          </a:p>
          <a:p>
            <a:pPr algn="just">
              <a:buNone/>
            </a:pPr>
            <a:r>
              <a:rPr lang="ru-RU" sz="4800" dirty="0">
                <a:latin typeface="Times New Roman" pitchFamily="18" charset="0"/>
                <a:cs typeface="Times New Roman" pitchFamily="18" charset="0"/>
              </a:rPr>
              <a:t>- четыре маленьких треугольника.</a:t>
            </a:r>
          </a:p>
          <a:p>
            <a:pPr algn="just">
              <a:buNone/>
            </a:pPr>
            <a:r>
              <a:rPr lang="ru-RU" sz="4800" dirty="0">
                <a:latin typeface="Times New Roman" pitchFamily="18" charset="0"/>
                <a:cs typeface="Times New Roman" pitchFamily="18" charset="0"/>
              </a:rPr>
              <a:t>Оказывается, складывая квадрат, можно получить не только геометрические фигуры – квадраты, треугольники, прямоугольники, но и многие другие интересные фигуры. Из – за того  , что обычный квадрат из бумаги может превращаться в игрушку, его назвали «волшебным».  </a:t>
            </a:r>
          </a:p>
          <a:p>
            <a:pPr algn="just">
              <a:buNone/>
            </a:pPr>
            <a:r>
              <a:rPr lang="ru-RU" sz="4800" dirty="0">
                <a:latin typeface="Times New Roman" pitchFamily="18" charset="0"/>
                <a:cs typeface="Times New Roman" pitchFamily="18" charset="0"/>
              </a:rPr>
              <a:t> Сегодня мы будем делать поделку – лягушку. Возьмите свои «волшебные» квадраты зеленого цвета, внимательно смотрите на мои руки и повторяйте все действия за мной. Сгибаем квадрат пополам по диагонали, заглаживаем сгиб. Затем положив заготовку так, чтобы длинная сторона получившегося треугольника была внизу, отступив от краев, загибаем острые углы наискосок вниз навстречу друг другу (показ). Потом отгибаем углы полученных треугольников – это лапки лягушки. Приклеиваем глаза. </a:t>
            </a:r>
          </a:p>
          <a:p>
            <a:pPr algn="just">
              <a:buNone/>
            </a:pPr>
            <a:r>
              <a:rPr lang="ru-RU" sz="4800" dirty="0">
                <a:latin typeface="Times New Roman" pitchFamily="18" charset="0"/>
                <a:cs typeface="Times New Roman" pitchFamily="18" charset="0"/>
              </a:rPr>
              <a:t>Замечательные у нас получились лягушки. Давайте, с ними поиграем. </a:t>
            </a:r>
          </a:p>
          <a:p>
            <a:pPr algn="just">
              <a:buNone/>
            </a:pPr>
            <a:r>
              <a:rPr lang="ru-RU" sz="4800" i="1" dirty="0">
                <a:latin typeface="Times New Roman" pitchFamily="18" charset="0"/>
                <a:cs typeface="Times New Roman" pitchFamily="18" charset="0"/>
              </a:rPr>
              <a:t>3 часть</a:t>
            </a:r>
            <a:r>
              <a:rPr lang="ru-RU" sz="4800" dirty="0">
                <a:latin typeface="Times New Roman" pitchFamily="18" charset="0"/>
                <a:cs typeface="Times New Roman" pitchFamily="18" charset="0"/>
              </a:rPr>
              <a:t>. Подвижная игра «Лягушка на дорожке». Дети прыгают, имитируя движения лягушек в соответствии с текстом:</a:t>
            </a:r>
          </a:p>
          <a:p>
            <a:pPr algn="just">
              <a:buNone/>
            </a:pPr>
            <a:r>
              <a:rPr lang="ru-RU" sz="4800" dirty="0">
                <a:latin typeface="Times New Roman" pitchFamily="18" charset="0"/>
                <a:cs typeface="Times New Roman" pitchFamily="18" charset="0"/>
              </a:rPr>
              <a:t>Вот лягушки по дорожке</a:t>
            </a:r>
          </a:p>
          <a:p>
            <a:pPr algn="just">
              <a:buNone/>
            </a:pPr>
            <a:r>
              <a:rPr lang="ru-RU" sz="4800" dirty="0">
                <a:latin typeface="Times New Roman" pitchFamily="18" charset="0"/>
                <a:cs typeface="Times New Roman" pitchFamily="18" charset="0"/>
              </a:rPr>
              <a:t>Скачут, вытянувши ножки:</a:t>
            </a:r>
          </a:p>
          <a:p>
            <a:pPr algn="just">
              <a:buNone/>
            </a:pPr>
            <a:r>
              <a:rPr lang="ru-RU" sz="4800" dirty="0" err="1">
                <a:latin typeface="Times New Roman" pitchFamily="18" charset="0"/>
                <a:cs typeface="Times New Roman" pitchFamily="18" charset="0"/>
              </a:rPr>
              <a:t>Ква</a:t>
            </a:r>
            <a:r>
              <a:rPr lang="ru-RU" sz="4800" dirty="0">
                <a:latin typeface="Times New Roman" pitchFamily="18" charset="0"/>
                <a:cs typeface="Times New Roman" pitchFamily="18" charset="0"/>
              </a:rPr>
              <a:t> – </a:t>
            </a:r>
            <a:r>
              <a:rPr lang="ru-RU" sz="4800" dirty="0" err="1">
                <a:latin typeface="Times New Roman" pitchFamily="18" charset="0"/>
                <a:cs typeface="Times New Roman" pitchFamily="18" charset="0"/>
              </a:rPr>
              <a:t>ква</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ква</a:t>
            </a:r>
            <a:r>
              <a:rPr lang="ru-RU" sz="4800" dirty="0">
                <a:latin typeface="Times New Roman" pitchFamily="18" charset="0"/>
                <a:cs typeface="Times New Roman" pitchFamily="18" charset="0"/>
              </a:rPr>
              <a:t>!</a:t>
            </a:r>
          </a:p>
          <a:p>
            <a:pPr algn="just">
              <a:buNone/>
            </a:pPr>
            <a:r>
              <a:rPr lang="ru-RU" sz="4800" dirty="0">
                <a:latin typeface="Times New Roman" pitchFamily="18" charset="0"/>
                <a:cs typeface="Times New Roman" pitchFamily="18" charset="0"/>
              </a:rPr>
              <a:t> </a:t>
            </a:r>
          </a:p>
          <a:p>
            <a:r>
              <a:rPr lang="ru-RU" sz="2500" b="1" dirty="0"/>
              <a:t> </a:t>
            </a:r>
            <a:endParaRPr lang="ru-RU" sz="2500" dirty="0"/>
          </a:p>
          <a:p>
            <a:r>
              <a:rPr lang="ru-RU" sz="2500" dirty="0"/>
              <a:t> </a:t>
            </a:r>
          </a:p>
          <a:p>
            <a:r>
              <a:rPr lang="ru-RU" sz="2500" dirty="0"/>
              <a:t> </a:t>
            </a:r>
          </a:p>
          <a:p>
            <a:r>
              <a:rPr lang="ru-RU" sz="2500" dirty="0"/>
              <a:t> </a:t>
            </a:r>
          </a:p>
          <a:p>
            <a:endParaRPr lang="ru-RU" sz="2500" dirty="0"/>
          </a:p>
        </p:txBody>
      </p:sp>
      <p:sp>
        <p:nvSpPr>
          <p:cNvPr id="1025" name="Rectangle 1"/>
          <p:cNvSpPr>
            <a:spLocks noChangeArrowheads="1"/>
          </p:cNvSpPr>
          <p:nvPr/>
        </p:nvSpPr>
        <p:spPr bwMode="auto">
          <a:xfrm>
            <a:off x="1357290" y="142853"/>
            <a:ext cx="6715140"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sz="1400" dirty="0">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Конспект занятия по технике оригами</a:t>
            </a:r>
            <a:endParaRPr kumimoji="0" lang="ru-RU" sz="20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Тема: </a:t>
            </a:r>
            <a:r>
              <a:rPr kumimoji="0" lang="ru-RU" sz="2000"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ru-RU"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Лягушка</a:t>
            </a:r>
            <a:r>
              <a:rPr kumimoji="0" lang="ru-RU" sz="1400" b="0" i="0" u="none" strike="noStrike" cap="none" normalizeH="0" baseline="0" dirty="0">
                <a:ln>
                  <a:noFill/>
                </a:ln>
                <a:solidFill>
                  <a:schemeClr val="tx1"/>
                </a:solidFill>
                <a:effectLst/>
                <a:latin typeface="Calibri"/>
                <a:ea typeface="Calibri" pitchFamily="34" charset="0"/>
                <a:cs typeface="Times New Roman" pitchFamily="18" charset="0"/>
              </a:rPr>
              <a: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lstStyle/>
          <a:p>
            <a:r>
              <a:rPr lang="ru-RU" dirty="0"/>
              <a:t> </a:t>
            </a:r>
          </a:p>
        </p:txBody>
      </p:sp>
      <p:sp>
        <p:nvSpPr>
          <p:cNvPr id="11" name="Содержимое 10"/>
          <p:cNvSpPr>
            <a:spLocks noGrp="1"/>
          </p:cNvSpPr>
          <p:nvPr>
            <p:ph idx="1"/>
          </p:nvPr>
        </p:nvSpPr>
        <p:spPr>
          <a:xfrm>
            <a:off x="428596" y="1214422"/>
            <a:ext cx="8229600" cy="4697427"/>
          </a:xfrm>
        </p:spPr>
        <p:txBody>
          <a:bodyPr>
            <a:normAutofit fontScale="70000" lnSpcReduction="20000"/>
          </a:bodyPr>
          <a:lstStyle/>
          <a:p>
            <a:pPr algn="just">
              <a:buNone/>
            </a:pPr>
            <a:r>
              <a:rPr lang="ru-RU" sz="2000" i="1" dirty="0"/>
              <a:t>Цель:</a:t>
            </a:r>
            <a:r>
              <a:rPr lang="ru-RU" sz="1400" dirty="0"/>
              <a:t> </a:t>
            </a:r>
            <a:r>
              <a:rPr lang="ru-RU" sz="1800" dirty="0">
                <a:latin typeface="Times New Roman" pitchFamily="18" charset="0"/>
                <a:cs typeface="Times New Roman" pitchFamily="18" charset="0"/>
              </a:rPr>
              <a:t>П</a:t>
            </a:r>
            <a:r>
              <a:rPr lang="ru-RU" sz="1800" dirty="0">
                <a:latin typeface="Times New Roman" pitchFamily="18" charset="0"/>
                <a:ea typeface="Calibri"/>
                <a:cs typeface="Times New Roman" pitchFamily="18" charset="0"/>
              </a:rPr>
              <a:t>родолжать мастерить поделки из бумаги, используя пооперационную карту. Воспитывать самостоятельность, развивать воображение.</a:t>
            </a:r>
          </a:p>
          <a:p>
            <a:pPr algn="just">
              <a:buNone/>
            </a:pPr>
            <a:r>
              <a:rPr lang="ru-RU" sz="1800" dirty="0">
                <a:latin typeface="Times New Roman" pitchFamily="18" charset="0"/>
                <a:ea typeface="Calibri"/>
                <a:cs typeface="Times New Roman" pitchFamily="18" charset="0"/>
              </a:rPr>
              <a:t>Материал: Пооперационные карты, бумажные квадраты (10*10 см) разного цвета, готовые детали для оформления игрушек; ножницы, клей – карандаш; коробка с «отгадками » - фигурками бабочек, зайца.</a:t>
            </a:r>
          </a:p>
          <a:p>
            <a:pPr algn="just">
              <a:buNone/>
            </a:pPr>
            <a:r>
              <a:rPr lang="ru-RU" sz="1800" dirty="0">
                <a:latin typeface="Times New Roman" pitchFamily="18" charset="0"/>
                <a:ea typeface="Calibri"/>
                <a:cs typeface="Times New Roman" pitchFamily="18" charset="0"/>
              </a:rPr>
              <a:t>Ход занятия: попробуйте отгадать волшебные загадки. Если вы справитесь с этим заданием, то из коробочки появятся разноцветные отгадки. </a:t>
            </a:r>
          </a:p>
          <a:p>
            <a:pPr algn="just">
              <a:buNone/>
            </a:pPr>
            <a:r>
              <a:rPr lang="ru-RU" sz="1800" dirty="0">
                <a:latin typeface="Times New Roman" pitchFamily="18" charset="0"/>
                <a:ea typeface="Calibri"/>
                <a:cs typeface="Times New Roman" pitchFamily="18" charset="0"/>
              </a:rPr>
              <a:t>Спал цветок</a:t>
            </a:r>
          </a:p>
          <a:p>
            <a:pPr algn="just">
              <a:buNone/>
            </a:pPr>
            <a:r>
              <a:rPr lang="ru-RU" sz="1800" dirty="0">
                <a:latin typeface="Times New Roman" pitchFamily="18" charset="0"/>
                <a:cs typeface="Times New Roman" pitchFamily="18" charset="0"/>
              </a:rPr>
              <a:t>И вдруг проснулся</a:t>
            </a:r>
          </a:p>
          <a:p>
            <a:pPr algn="just">
              <a:buNone/>
            </a:pPr>
            <a:r>
              <a:rPr lang="ru-RU" sz="1800" dirty="0">
                <a:latin typeface="Times New Roman" pitchFamily="18" charset="0"/>
                <a:cs typeface="Times New Roman" pitchFamily="18" charset="0"/>
              </a:rPr>
              <a:t>Больше спать не захотел,</a:t>
            </a:r>
          </a:p>
          <a:p>
            <a:pPr algn="just">
              <a:buNone/>
            </a:pPr>
            <a:r>
              <a:rPr lang="ru-RU" sz="1800" dirty="0">
                <a:latin typeface="Times New Roman" pitchFamily="18" charset="0"/>
                <a:cs typeface="Times New Roman" pitchFamily="18" charset="0"/>
              </a:rPr>
              <a:t> Шевельнулся, встрепенулся,</a:t>
            </a:r>
          </a:p>
          <a:p>
            <a:pPr algn="just">
              <a:buNone/>
            </a:pPr>
            <a:r>
              <a:rPr lang="ru-RU" sz="1800" dirty="0">
                <a:latin typeface="Times New Roman" pitchFamily="18" charset="0"/>
                <a:cs typeface="Times New Roman" pitchFamily="18" charset="0"/>
              </a:rPr>
              <a:t>Взвился вверх и улетел. (Бабочка)</a:t>
            </a:r>
          </a:p>
          <a:p>
            <a:pPr algn="just">
              <a:buNone/>
            </a:pPr>
            <a:r>
              <a:rPr lang="ru-RU" sz="1800" dirty="0">
                <a:latin typeface="Times New Roman" pitchFamily="18" charset="0"/>
                <a:cs typeface="Times New Roman" pitchFamily="18" charset="0"/>
              </a:rPr>
              <a:t>Что за зверь лесной</a:t>
            </a:r>
          </a:p>
          <a:p>
            <a:pPr algn="just">
              <a:buNone/>
            </a:pPr>
            <a:r>
              <a:rPr lang="ru-RU" sz="1800" dirty="0">
                <a:latin typeface="Times New Roman" pitchFamily="18" charset="0"/>
                <a:cs typeface="Times New Roman" pitchFamily="18" charset="0"/>
              </a:rPr>
              <a:t>Встал, как столбик, под сосной?</a:t>
            </a:r>
          </a:p>
          <a:p>
            <a:pPr algn="just">
              <a:buNone/>
            </a:pPr>
            <a:r>
              <a:rPr lang="ru-RU" sz="1800" dirty="0">
                <a:latin typeface="Times New Roman" pitchFamily="18" charset="0"/>
                <a:cs typeface="Times New Roman" pitchFamily="18" charset="0"/>
              </a:rPr>
              <a:t>И сидит среди травы – </a:t>
            </a:r>
          </a:p>
          <a:p>
            <a:pPr algn="just">
              <a:buNone/>
            </a:pPr>
            <a:r>
              <a:rPr lang="ru-RU" sz="1800" dirty="0">
                <a:latin typeface="Times New Roman" pitchFamily="18" charset="0"/>
                <a:cs typeface="Times New Roman" pitchFamily="18" charset="0"/>
              </a:rPr>
              <a:t>Уши больше головы? (Заяц)</a:t>
            </a:r>
          </a:p>
          <a:p>
            <a:pPr algn="just">
              <a:buNone/>
            </a:pPr>
            <a:r>
              <a:rPr lang="ru-RU" sz="1800" dirty="0">
                <a:latin typeface="Times New Roman" pitchFamily="18" charset="0"/>
                <a:cs typeface="Times New Roman" pitchFamily="18" charset="0"/>
              </a:rPr>
              <a:t>Рук нет, а строить умеет (Птица).</a:t>
            </a:r>
          </a:p>
          <a:p>
            <a:pPr algn="just">
              <a:buNone/>
            </a:pPr>
            <a:r>
              <a:rPr lang="ru-RU" sz="1800" dirty="0">
                <a:latin typeface="Times New Roman" pitchFamily="18" charset="0"/>
                <a:cs typeface="Times New Roman" pitchFamily="18" charset="0"/>
              </a:rPr>
              <a:t>Посмотрите внимательно, чем отличаются эти фигурки? (показ бабочки и зайца, выполненных в технике оригами. Правильно, зайчик изготавливается почти так же, как бабочка, . Но надрез надо сделать ближе к голове и немного подлиннее (показ), чтобы получились длинные уши у зайчика. Затем необходимо отогнуть уголки – получатся лапки и хвостик (показ). </a:t>
            </a:r>
          </a:p>
          <a:p>
            <a:pPr algn="just">
              <a:buNone/>
            </a:pPr>
            <a:r>
              <a:rPr lang="ru-RU" sz="1800" dirty="0">
                <a:latin typeface="Times New Roman" pitchFamily="18" charset="0"/>
                <a:cs typeface="Times New Roman" pitchFamily="18" charset="0"/>
              </a:rPr>
              <a:t>Самостоятельная деятельность детей. Воспитатель при необходимости оказывает индивидуальную помощь. Анализ занятия, похвала.</a:t>
            </a:r>
          </a:p>
          <a:p>
            <a:pPr algn="just">
              <a:buNone/>
            </a:pPr>
            <a:endParaRPr lang="ru-RU" sz="1800" dirty="0">
              <a:latin typeface="Times New Roman" pitchFamily="18" charset="0"/>
              <a:cs typeface="Times New Roman" pitchFamily="18" charset="0"/>
            </a:endParaRPr>
          </a:p>
          <a:p>
            <a:pPr>
              <a:buNone/>
            </a:pPr>
            <a:r>
              <a:rPr lang="ru-RU" sz="1800" dirty="0">
                <a:latin typeface="Times New Roman" pitchFamily="18" charset="0"/>
                <a:cs typeface="Times New Roman" pitchFamily="18" charset="0"/>
              </a:rPr>
              <a:t> </a:t>
            </a:r>
          </a:p>
          <a:p>
            <a:endParaRPr lang="ru-RU" sz="1800" dirty="0">
              <a:latin typeface="Times New Roman" pitchFamily="18" charset="0"/>
              <a:cs typeface="Times New Roman" pitchFamily="18" charset="0"/>
            </a:endParaRPr>
          </a:p>
        </p:txBody>
      </p:sp>
      <p:sp>
        <p:nvSpPr>
          <p:cNvPr id="1025" name="Rectangle 1"/>
          <p:cNvSpPr>
            <a:spLocks noChangeArrowheads="1"/>
          </p:cNvSpPr>
          <p:nvPr/>
        </p:nvSpPr>
        <p:spPr bwMode="auto">
          <a:xfrm>
            <a:off x="1357290" y="142853"/>
            <a:ext cx="6715140"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sz="1400" dirty="0">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Конспект</a:t>
            </a:r>
            <a:r>
              <a:rPr kumimoji="0" lang="ru-RU" sz="2000" b="0" i="0" u="none" strike="noStrike" cap="none" normalizeH="0" dirty="0">
                <a:ln>
                  <a:noFill/>
                </a:ln>
                <a:solidFill>
                  <a:schemeClr val="tx1"/>
                </a:solidFill>
                <a:effectLst/>
                <a:latin typeface="Times New Roman" pitchFamily="18" charset="0"/>
                <a:ea typeface="Calibri" pitchFamily="34" charset="0"/>
                <a:cs typeface="Times New Roman" pitchFamily="18" charset="0"/>
              </a:rPr>
              <a:t> занятия «Отгадай загадку»</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a:bodyPr>
          <a:lstStyle/>
          <a:p>
            <a:r>
              <a:rPr lang="en-US" sz="2400" dirty="0">
                <a:latin typeface="Times New Roman" pitchFamily="18" charset="0"/>
                <a:cs typeface="Times New Roman" pitchFamily="18" charset="0"/>
              </a:rPr>
              <a:t>III</a:t>
            </a:r>
            <a:r>
              <a:rPr lang="ru-RU" sz="2400" dirty="0">
                <a:latin typeface="Times New Roman" pitchFamily="18" charset="0"/>
                <a:cs typeface="Times New Roman" pitchFamily="18" charset="0"/>
              </a:rPr>
              <a:t> этап. Диагностический</a:t>
            </a:r>
            <a:endParaRPr lang="en-US" sz="2400" dirty="0">
              <a:latin typeface="Times New Roman" pitchFamily="18" charset="0"/>
              <a:cs typeface="Times New Roman" pitchFamily="18" charset="0"/>
            </a:endParaRPr>
          </a:p>
        </p:txBody>
      </p:sp>
      <p:sp>
        <p:nvSpPr>
          <p:cNvPr id="3" name="Содержимое 2"/>
          <p:cNvSpPr>
            <a:spLocks noGrp="1"/>
          </p:cNvSpPr>
          <p:nvPr>
            <p:ph idx="1"/>
          </p:nvPr>
        </p:nvSpPr>
        <p:spPr>
          <a:xfrm>
            <a:off x="323528" y="1214423"/>
            <a:ext cx="8406106" cy="2502609"/>
          </a:xfrm>
        </p:spPr>
        <p:txBody>
          <a:bodyPr>
            <a:noAutofit/>
          </a:bodyPr>
          <a:lstStyle/>
          <a:p>
            <a:pPr algn="just">
              <a:buNone/>
            </a:pPr>
            <a:r>
              <a:rPr lang="ru-RU" sz="1800" b="1" i="1" dirty="0">
                <a:latin typeface="Times New Roman" pitchFamily="18" charset="0"/>
                <a:cs typeface="Times New Roman" pitchFamily="18" charset="0"/>
              </a:rPr>
              <a:t>Диагностическая методика «Несуществующее животное» </a:t>
            </a:r>
            <a:r>
              <a:rPr lang="ru-RU" sz="1800" dirty="0">
                <a:latin typeface="Times New Roman" pitchFamily="18" charset="0"/>
                <a:cs typeface="Times New Roman" pitchFamily="18" charset="0"/>
              </a:rPr>
              <a:t>(</a:t>
            </a:r>
            <a:r>
              <a:rPr lang="ru-RU" sz="1800" dirty="0" err="1">
                <a:latin typeface="Times New Roman" pitchFamily="18" charset="0"/>
                <a:cs typeface="Times New Roman" pitchFamily="18" charset="0"/>
              </a:rPr>
              <a:t>Дукаревич</a:t>
            </a:r>
            <a:r>
              <a:rPr lang="ru-RU" sz="1800" dirty="0">
                <a:latin typeface="Times New Roman" pitchFamily="18" charset="0"/>
                <a:cs typeface="Times New Roman" pitchFamily="18" charset="0"/>
              </a:rPr>
              <a:t>).  Ход: ребенку дается лист бумаги, набор фломастеров или цветных карандашей и предлагается придумать и нарисовать какое – </a:t>
            </a:r>
            <a:r>
              <a:rPr lang="ru-RU" sz="1800" dirty="0" err="1">
                <a:latin typeface="Times New Roman" pitchFamily="18" charset="0"/>
                <a:cs typeface="Times New Roman" pitchFamily="18" charset="0"/>
              </a:rPr>
              <a:t>нибудь</a:t>
            </a:r>
            <a:r>
              <a:rPr lang="ru-RU" sz="1800" dirty="0">
                <a:latin typeface="Times New Roman" pitchFamily="18" charset="0"/>
                <a:cs typeface="Times New Roman" pitchFamily="18" charset="0"/>
              </a:rPr>
              <a:t> необычное животное, которое вообще не существует, ни в сказках, ни в мультфильмах. На выполнение задания отводится 4 минуты. Далее оценивается  качество рисунка по приведенным ниже критериям,  и на основании такой оценки делается вывод об особенностях воображения. </a:t>
            </a:r>
          </a:p>
          <a:p>
            <a:pPr algn="just">
              <a:buNone/>
            </a:pPr>
            <a:r>
              <a:rPr lang="ru-RU" sz="1800" b="1" dirty="0">
                <a:latin typeface="Times New Roman" pitchFamily="18" charset="0"/>
                <a:cs typeface="Times New Roman" pitchFamily="18" charset="0"/>
              </a:rPr>
              <a:t>Оценка результатов. </a:t>
            </a:r>
            <a:r>
              <a:rPr lang="ru-RU" sz="1800" i="1" dirty="0">
                <a:latin typeface="Times New Roman" pitchFamily="18" charset="0"/>
                <a:cs typeface="Times New Roman" pitchFamily="18" charset="0"/>
              </a:rPr>
              <a:t>Высокий уровень </a:t>
            </a:r>
            <a:r>
              <a:rPr lang="ru-RU" sz="1800" dirty="0">
                <a:latin typeface="Times New Roman" pitchFamily="18" charset="0"/>
                <a:cs typeface="Times New Roman" pitchFamily="18" charset="0"/>
              </a:rPr>
              <a:t>– ребенок придумал и нарисовал что-то достаточно оригинальное, с фантазией, эмоциональное и красочное. Детали картины проработаны неплохо. </a:t>
            </a:r>
            <a:r>
              <a:rPr lang="ru-RU" sz="1800" i="1" dirty="0">
                <a:latin typeface="Times New Roman" pitchFamily="18" charset="0"/>
                <a:cs typeface="Times New Roman" pitchFamily="18" charset="0"/>
              </a:rPr>
              <a:t>Средний уровень </a:t>
            </a:r>
            <a:r>
              <a:rPr lang="ru-RU" sz="1800" dirty="0">
                <a:latin typeface="Times New Roman" pitchFamily="18" charset="0"/>
                <a:cs typeface="Times New Roman" pitchFamily="18" charset="0"/>
              </a:rPr>
              <a:t>– ребенок нарисовал и придумал нечто такое, что в целом не является новым, но несет в себе явные элементы творческой фантазии и оказывает на зрителя определенное эмоциональное впечатление. Детали и образы рисунка проработаны средне.  </a:t>
            </a:r>
            <a:r>
              <a:rPr lang="ru-RU" sz="1800" i="1" dirty="0">
                <a:latin typeface="Times New Roman" pitchFamily="18" charset="0"/>
                <a:cs typeface="Times New Roman" pitchFamily="18" charset="0"/>
              </a:rPr>
              <a:t>Низкий уровень </a:t>
            </a:r>
            <a:r>
              <a:rPr lang="ru-RU" sz="1800" dirty="0">
                <a:latin typeface="Times New Roman" pitchFamily="18" charset="0"/>
                <a:cs typeface="Times New Roman" pitchFamily="18" charset="0"/>
              </a:rPr>
              <a:t>– ребенок нарисовал нечто очень простое, неоригинальное, причем на рисунке слабо просматривается фантазия и  не очень хорошо проработаны детали.</a:t>
            </a:r>
          </a:p>
          <a:p>
            <a:pPr>
              <a:buNone/>
            </a:pPr>
            <a:endParaRPr lang="ru-RU" sz="1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285720" y="571480"/>
            <a:ext cx="8406106" cy="2502609"/>
          </a:xfrm>
        </p:spPr>
        <p:txBody>
          <a:bodyPr>
            <a:noAutofit/>
          </a:bodyPr>
          <a:lstStyle/>
          <a:p>
            <a:pPr algn="just">
              <a:buNone/>
            </a:pPr>
            <a:r>
              <a:rPr lang="ru-RU" sz="1800" b="1" i="1" dirty="0">
                <a:latin typeface="Times New Roman" pitchFamily="18" charset="0"/>
                <a:cs typeface="Times New Roman" pitchFamily="18" charset="0"/>
              </a:rPr>
              <a:t>Диагностическая методика «Изучение уровня развития воображения» </a:t>
            </a:r>
            <a:r>
              <a:rPr lang="ru-RU" sz="1800" dirty="0">
                <a:latin typeface="Times New Roman" pitchFamily="18" charset="0"/>
                <a:cs typeface="Times New Roman" pitchFamily="18" charset="0"/>
              </a:rPr>
              <a:t>(Дьяченко О.М., </a:t>
            </a:r>
            <a:r>
              <a:rPr lang="ru-RU" sz="1800" dirty="0" err="1">
                <a:latin typeface="Times New Roman" pitchFamily="18" charset="0"/>
                <a:cs typeface="Times New Roman" pitchFamily="18" charset="0"/>
              </a:rPr>
              <a:t>Булычева</a:t>
            </a:r>
            <a:r>
              <a:rPr lang="ru-RU" sz="1800" dirty="0">
                <a:latin typeface="Times New Roman" pitchFamily="18" charset="0"/>
                <a:cs typeface="Times New Roman" pitchFamily="18" charset="0"/>
              </a:rPr>
              <a:t> А.И.) Ход: Детям предлагается лист бумаги и цветные карандаши. Затем каждому ребенку индивидуально предложить придумать сказки, какую он хочет, и про кого хочет. Нарисовать к этой сказке рисунок: главного героя сказки или определенный сюжет этой сказки, которую он придумал. Потом каждый  ребенок пересказывает сказку.</a:t>
            </a:r>
          </a:p>
          <a:p>
            <a:pPr algn="just">
              <a:buNone/>
            </a:pPr>
            <a:r>
              <a:rPr lang="ru-RU" sz="1800" dirty="0">
                <a:latin typeface="Times New Roman" pitchFamily="18" charset="0"/>
                <a:cs typeface="Times New Roman" pitchFamily="18" charset="0"/>
              </a:rPr>
              <a:t>Критерии: </a:t>
            </a:r>
            <a:r>
              <a:rPr lang="ru-RU" sz="1800" i="1" dirty="0">
                <a:latin typeface="Times New Roman" pitchFamily="18" charset="0"/>
                <a:cs typeface="Times New Roman" pitchFamily="18" charset="0"/>
              </a:rPr>
              <a:t>высокий уровень </a:t>
            </a:r>
            <a:r>
              <a:rPr lang="ru-RU" sz="1800" dirty="0">
                <a:latin typeface="Times New Roman" pitchFamily="18" charset="0"/>
                <a:cs typeface="Times New Roman" pitchFamily="18" charset="0"/>
              </a:rPr>
              <a:t>– относятся те дети, которые поняли задание, придумали новую сказку, никем не придуманную, они сочиняют сказку и одновременно рисуют сюжет, а не пытаются после рисования что – </a:t>
            </a:r>
            <a:r>
              <a:rPr lang="ru-RU" sz="1800" dirty="0" err="1">
                <a:latin typeface="Times New Roman" pitchFamily="18" charset="0"/>
                <a:cs typeface="Times New Roman" pitchFamily="18" charset="0"/>
              </a:rPr>
              <a:t>нибудь</a:t>
            </a:r>
            <a:r>
              <a:rPr lang="ru-RU" sz="1800" dirty="0">
                <a:latin typeface="Times New Roman" pitchFamily="18" charset="0"/>
                <a:cs typeface="Times New Roman" pitchFamily="18" charset="0"/>
              </a:rPr>
              <a:t> придумать по детали рисунка. Сюжет и рисунок  совпадают,  рисунок и сказка </a:t>
            </a:r>
            <a:r>
              <a:rPr lang="ru-RU" sz="1800" dirty="0" err="1">
                <a:latin typeface="Times New Roman" pitchFamily="18" charset="0"/>
                <a:cs typeface="Times New Roman" pitchFamily="18" charset="0"/>
              </a:rPr>
              <a:t>структзнакомую</a:t>
            </a:r>
            <a:r>
              <a:rPr lang="ru-RU" sz="1800" dirty="0">
                <a:latin typeface="Times New Roman" pitchFamily="18" charset="0"/>
                <a:cs typeface="Times New Roman" pitchFamily="18" charset="0"/>
              </a:rPr>
              <a:t> ребенку сказки. Дети планируют свою деятельность. </a:t>
            </a:r>
          </a:p>
          <a:p>
            <a:pPr marL="0" indent="0" algn="just">
              <a:buNone/>
            </a:pPr>
            <a:r>
              <a:rPr lang="ru-RU" sz="1800" i="1" dirty="0">
                <a:latin typeface="Times New Roman" pitchFamily="18" charset="0"/>
                <a:cs typeface="Times New Roman" pitchFamily="18" charset="0"/>
              </a:rPr>
              <a:t>К среднему уровню, </a:t>
            </a:r>
            <a:r>
              <a:rPr lang="ru-RU" sz="1800" dirty="0">
                <a:latin typeface="Times New Roman" pitchFamily="18" charset="0"/>
                <a:cs typeface="Times New Roman" pitchFamily="18" charset="0"/>
              </a:rPr>
              <a:t>относятся дети,  которые рассказывают модифицированный вариант знакомой сказки, сочиняют элементарную собственную сказку. Картинка не отражает существенного эпизода сказки. </a:t>
            </a:r>
          </a:p>
          <a:p>
            <a:pPr marL="0" indent="0" algn="just">
              <a:buNone/>
            </a:pPr>
            <a:r>
              <a:rPr lang="ru-RU" sz="1800" dirty="0">
                <a:latin typeface="Times New Roman" pitchFamily="18" charset="0"/>
                <a:cs typeface="Times New Roman" pitchFamily="18" charset="0"/>
              </a:rPr>
              <a:t>К </a:t>
            </a:r>
            <a:r>
              <a:rPr lang="ru-RU" sz="1800" i="1" dirty="0">
                <a:latin typeface="Times New Roman" pitchFamily="18" charset="0"/>
                <a:cs typeface="Times New Roman" pitchFamily="18" charset="0"/>
              </a:rPr>
              <a:t>низкому </a:t>
            </a:r>
            <a:r>
              <a:rPr lang="ru-RU" sz="1800" i="1" dirty="0" err="1">
                <a:latin typeface="Times New Roman" pitchFamily="18" charset="0"/>
                <a:cs typeface="Times New Roman" pitchFamily="18" charset="0"/>
              </a:rPr>
              <a:t>уровню</a:t>
            </a:r>
            <a:r>
              <a:rPr lang="ru-RU" sz="1800" dirty="0" err="1">
                <a:latin typeface="Times New Roman" pitchFamily="18" charset="0"/>
                <a:cs typeface="Times New Roman" pitchFamily="18" charset="0"/>
              </a:rPr>
              <a:t>урно</a:t>
            </a:r>
            <a:r>
              <a:rPr lang="ru-RU" sz="1800" dirty="0">
                <a:latin typeface="Times New Roman" pitchFamily="18" charset="0"/>
                <a:cs typeface="Times New Roman" pitchFamily="18" charset="0"/>
              </a:rPr>
              <a:t> оформлены. Персонажи и сюжет сказки в точности не повторяют, относятся дети, которые рассказывают и рисуют знакомую сказку даже после повторения инструкции.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lstStyle/>
          <a:p>
            <a:r>
              <a:rPr lang="en-US" sz="2800" b="1" dirty="0">
                <a:solidFill>
                  <a:srgbClr val="C00000"/>
                </a:solidFill>
                <a:latin typeface="Times New Roman" pitchFamily="18" charset="0"/>
                <a:cs typeface="Times New Roman" pitchFamily="18" charset="0"/>
              </a:rPr>
              <a:t>IV</a:t>
            </a:r>
            <a:r>
              <a:rPr lang="ru-RU" sz="2800" b="1" dirty="0">
                <a:solidFill>
                  <a:srgbClr val="C00000"/>
                </a:solidFill>
                <a:latin typeface="Times New Roman" pitchFamily="18" charset="0"/>
                <a:cs typeface="Times New Roman" pitchFamily="18" charset="0"/>
              </a:rPr>
              <a:t> этап.</a:t>
            </a:r>
            <a:r>
              <a:rPr lang="en-US" sz="2800" b="1" dirty="0">
                <a:solidFill>
                  <a:srgbClr val="C00000"/>
                </a:solidFill>
                <a:latin typeface="Times New Roman" pitchFamily="18" charset="0"/>
                <a:cs typeface="Times New Roman" pitchFamily="18" charset="0"/>
              </a:rPr>
              <a:t>  </a:t>
            </a:r>
            <a:r>
              <a:rPr lang="ru-RU" sz="2800" b="1" dirty="0">
                <a:solidFill>
                  <a:srgbClr val="C00000"/>
                </a:solidFill>
                <a:latin typeface="Times New Roman" pitchFamily="18" charset="0"/>
                <a:cs typeface="Times New Roman" pitchFamily="18" charset="0"/>
              </a:rPr>
              <a:t>Заключительный</a:t>
            </a:r>
            <a:endParaRPr lang="ru-RU" dirty="0"/>
          </a:p>
        </p:txBody>
      </p:sp>
      <p:sp>
        <p:nvSpPr>
          <p:cNvPr id="3" name="Содержимое 2"/>
          <p:cNvSpPr>
            <a:spLocks noGrp="1"/>
          </p:cNvSpPr>
          <p:nvPr>
            <p:ph idx="1"/>
          </p:nvPr>
        </p:nvSpPr>
        <p:spPr>
          <a:xfrm>
            <a:off x="323528" y="1214423"/>
            <a:ext cx="8406106" cy="2502609"/>
          </a:xfrm>
        </p:spPr>
        <p:txBody>
          <a:bodyPr>
            <a:normAutofit/>
          </a:bodyPr>
          <a:lstStyle/>
          <a:p>
            <a:r>
              <a:rPr lang="ru-RU" sz="2800" dirty="0">
                <a:latin typeface="Times New Roman" pitchFamily="18" charset="0"/>
                <a:cs typeface="Times New Roman" pitchFamily="18" charset="0"/>
              </a:rPr>
              <a:t>Выставка поделок детей старшего дошкольного возраста   по технике  оригами</a:t>
            </a:r>
          </a:p>
          <a:p>
            <a:pPr algn="just"/>
            <a:r>
              <a:rPr lang="ru-RU" sz="2800" dirty="0">
                <a:latin typeface="Times New Roman" pitchFamily="18" charset="0"/>
                <a:cs typeface="Times New Roman" pitchFamily="18" charset="0"/>
              </a:rPr>
              <a:t>Выставка поделок детей по их замыслу по технике  оригами</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a:bodyPr>
          <a:lstStyle/>
          <a:p>
            <a:r>
              <a:rPr lang="ru-RU" sz="2800" b="1" dirty="0">
                <a:solidFill>
                  <a:srgbClr val="C00000"/>
                </a:solidFill>
                <a:latin typeface="Times New Roman" pitchFamily="18" charset="0"/>
                <a:cs typeface="Times New Roman" pitchFamily="18" charset="0"/>
              </a:rPr>
              <a:t>Ожидаемый результат</a:t>
            </a:r>
          </a:p>
        </p:txBody>
      </p:sp>
      <p:sp>
        <p:nvSpPr>
          <p:cNvPr id="3" name="Содержимое 2"/>
          <p:cNvSpPr>
            <a:spLocks noGrp="1"/>
          </p:cNvSpPr>
          <p:nvPr>
            <p:ph idx="1"/>
          </p:nvPr>
        </p:nvSpPr>
        <p:spPr>
          <a:xfrm>
            <a:off x="500034" y="1142984"/>
            <a:ext cx="8229600" cy="4525963"/>
          </a:xfrm>
        </p:spPr>
        <p:txBody>
          <a:bodyPr>
            <a:normAutofit fontScale="77500" lnSpcReduction="20000"/>
          </a:bodyPr>
          <a:lstStyle/>
          <a:p>
            <a:pPr>
              <a:buNone/>
            </a:pPr>
            <a:endParaRPr lang="ru-RU" dirty="0"/>
          </a:p>
          <a:p>
            <a:pPr algn="just">
              <a:buNone/>
            </a:pPr>
            <a:r>
              <a:rPr lang="ru-RU" dirty="0">
                <a:latin typeface="Times New Roman" pitchFamily="18" charset="0"/>
                <a:cs typeface="Times New Roman" pitchFamily="18" charset="0"/>
              </a:rPr>
              <a:t>1. Новый, более высокий уровень развития творческого воображения детей;</a:t>
            </a:r>
          </a:p>
          <a:p>
            <a:pPr algn="just">
              <a:buNone/>
            </a:pPr>
            <a:r>
              <a:rPr lang="ru-RU" dirty="0">
                <a:latin typeface="Times New Roman" pitchFamily="18" charset="0"/>
                <a:cs typeface="Times New Roman" pitchFamily="18" charset="0"/>
              </a:rPr>
              <a:t>2. Знания, умения и навыки детей  в работы по технике оригами; </a:t>
            </a:r>
          </a:p>
          <a:p>
            <a:pPr algn="just">
              <a:buNone/>
            </a:pPr>
            <a:r>
              <a:rPr lang="ru-RU" dirty="0">
                <a:latin typeface="Times New Roman" pitchFamily="18" charset="0"/>
                <a:cs typeface="Times New Roman" pitchFamily="18" charset="0"/>
              </a:rPr>
              <a:t>3. Знания основных геометрических понятий и базовых форм оригами;</a:t>
            </a:r>
          </a:p>
          <a:p>
            <a:pPr algn="just">
              <a:buNone/>
            </a:pPr>
            <a:r>
              <a:rPr lang="ru-RU" dirty="0">
                <a:latin typeface="Times New Roman" pitchFamily="18" charset="0"/>
                <a:cs typeface="Times New Roman" pitchFamily="18" charset="0"/>
              </a:rPr>
              <a:t>4. Умение следовать устным инструкциям и читать пооперационные карты, создавая изделия оригами;</a:t>
            </a:r>
          </a:p>
          <a:p>
            <a:pPr algn="just">
              <a:buNone/>
            </a:pPr>
            <a:r>
              <a:rPr lang="ru-RU" dirty="0">
                <a:latin typeface="Times New Roman" pitchFamily="18" charset="0"/>
                <a:cs typeface="Times New Roman" pitchFamily="18" charset="0"/>
              </a:rPr>
              <a:t>5. Выставки работ детей в технике  оригами по образцу и по замыслу;</a:t>
            </a:r>
          </a:p>
          <a:p>
            <a:pPr algn="just">
              <a:buNone/>
            </a:pPr>
            <a:r>
              <a:rPr lang="ru-RU" dirty="0">
                <a:latin typeface="Times New Roman" pitchFamily="18" charset="0"/>
                <a:cs typeface="Times New Roman" pitchFamily="18" charset="0"/>
              </a:rPr>
              <a:t>6. Участие в конкурсах среди ДОУ, обобщение опыта по данной проблеме в печатных изданиях.</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a:bodyPr>
          <a:lstStyle/>
          <a:p>
            <a:r>
              <a:rPr lang="ru-RU" sz="2800" b="1" dirty="0">
                <a:solidFill>
                  <a:srgbClr val="C00000"/>
                </a:solidFill>
                <a:latin typeface="Times New Roman" pitchFamily="18" charset="0"/>
                <a:cs typeface="Times New Roman" pitchFamily="18" charset="0"/>
              </a:rPr>
              <a:t>Паспорт проекта</a:t>
            </a:r>
          </a:p>
        </p:txBody>
      </p:sp>
      <p:sp>
        <p:nvSpPr>
          <p:cNvPr id="3" name="Содержимое 2"/>
          <p:cNvSpPr>
            <a:spLocks noGrp="1"/>
          </p:cNvSpPr>
          <p:nvPr>
            <p:ph idx="1"/>
          </p:nvPr>
        </p:nvSpPr>
        <p:spPr/>
        <p:txBody>
          <a:bodyPr>
            <a:normAutofit/>
          </a:bodyPr>
          <a:lstStyle/>
          <a:p>
            <a:r>
              <a:rPr lang="ru-RU" sz="2400" i="1" dirty="0"/>
              <a:t>Вид проекта:</a:t>
            </a:r>
            <a:r>
              <a:rPr lang="ru-RU" sz="2400" dirty="0"/>
              <a:t> творческий</a:t>
            </a:r>
          </a:p>
          <a:p>
            <a:r>
              <a:rPr lang="ru-RU" sz="2400" i="1" dirty="0"/>
              <a:t>Продолжительность проекта</a:t>
            </a:r>
            <a:r>
              <a:rPr lang="ru-RU" sz="2400" dirty="0"/>
              <a:t>: долгосрочный</a:t>
            </a:r>
          </a:p>
          <a:p>
            <a:r>
              <a:rPr lang="ru-RU" sz="2400" i="1" dirty="0"/>
              <a:t>Участники проекта:</a:t>
            </a:r>
            <a:r>
              <a:rPr lang="ru-RU" sz="2400" dirty="0"/>
              <a:t> дети старшего дошкольного возраста </a:t>
            </a:r>
          </a:p>
          <a:p>
            <a:r>
              <a:rPr lang="ru-RU" sz="2400" dirty="0"/>
              <a:t>Обоснование: развивать у детей творческое воображение  и художественный вкус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a:bodyPr>
          <a:lstStyle/>
          <a:p>
            <a:r>
              <a:rPr lang="ru-RU" sz="2800" b="1" dirty="0">
                <a:solidFill>
                  <a:srgbClr val="C00000"/>
                </a:solidFill>
                <a:latin typeface="Times New Roman" pitchFamily="18" charset="0"/>
                <a:cs typeface="Times New Roman" pitchFamily="18" charset="0"/>
              </a:rPr>
              <a:t>Оригами</a:t>
            </a:r>
          </a:p>
        </p:txBody>
      </p:sp>
      <p:sp>
        <p:nvSpPr>
          <p:cNvPr id="3" name="Содержимое 2"/>
          <p:cNvSpPr>
            <a:spLocks noGrp="1"/>
          </p:cNvSpPr>
          <p:nvPr>
            <p:ph idx="1"/>
          </p:nvPr>
        </p:nvSpPr>
        <p:spPr>
          <a:xfrm rot="21600000">
            <a:off x="500034" y="1214422"/>
            <a:ext cx="8229600" cy="4525963"/>
          </a:xfrm>
        </p:spPr>
        <p:txBody>
          <a:bodyPr>
            <a:normAutofit/>
          </a:bodyPr>
          <a:lstStyle/>
          <a:p>
            <a:pPr algn="just">
              <a:buNone/>
            </a:pPr>
            <a:r>
              <a:rPr lang="ru-RU" sz="1600" dirty="0">
                <a:latin typeface="Times New Roman" pitchFamily="18" charset="0"/>
                <a:cs typeface="Times New Roman" pitchFamily="18" charset="0"/>
              </a:rPr>
              <a:t>Бумага – это самый доступный для ребенка и универсальный материал. Малыш радуется тому, что сделанная собственными руками игрушка действует. Оригами - неожиданная игра с сюрпризами, создаваемая по четким законам математики.  </a:t>
            </a:r>
          </a:p>
          <a:p>
            <a:pPr algn="just">
              <a:buNone/>
            </a:pPr>
            <a:r>
              <a:rPr lang="ru-RU" sz="1600" dirty="0">
                <a:latin typeface="Times New Roman" pitchFamily="18" charset="0"/>
                <a:cs typeface="Times New Roman" pitchFamily="18" charset="0"/>
              </a:rPr>
              <a:t>Почему именно оригами? Что оно может дать ребенку? Действительно, почему именно оригами? Ведь существует столько захватывающих занятий и игр для детей. Зачем вспоминать игры пятисотлетней давности? </a:t>
            </a:r>
          </a:p>
          <a:p>
            <a:pPr algn="just">
              <a:buNone/>
            </a:pPr>
            <a:r>
              <a:rPr lang="ru-RU" sz="1600" dirty="0">
                <a:latin typeface="Times New Roman" pitchFamily="18" charset="0"/>
                <a:cs typeface="Times New Roman" pitchFamily="18" charset="0"/>
              </a:rPr>
              <a:t>Прежде чем ответить на эти вопросы, попробуем разобраться, с какими проблемами постоянно сталкивается человек в течение всей своей  жизни. Как реализовать себя, как использовать скрытые задатки и способности – вот  проблема  и для ребенка и для взрослого. Способности и задатки есть у каждого, но реализуются не у всех. </a:t>
            </a:r>
          </a:p>
          <a:p>
            <a:pPr algn="just">
              <a:buNone/>
            </a:pPr>
            <a:r>
              <a:rPr lang="ru-RU" sz="1600" dirty="0">
                <a:latin typeface="Times New Roman" pitchFamily="18" charset="0"/>
                <a:cs typeface="Times New Roman" pitchFamily="18" charset="0"/>
              </a:rPr>
              <a:t>Для творческого развития совершенно недостаточно, следуя инструкциям, выполнять задания, главное – ребенок должен постоянно решать проблемы (и простые, и сложные).  Но и этого недостаточно: нужно, чтобы эти проблемы развивали его. Каждая проблема  - это ступенька лестницы, ведущей вверх, и взобраться по этой лестнице можно, лишь когда расстояние между ступеньками будет не слишком большим и если все они будут на месте. Пусть лестница удобна и ни одна ступенька не выломана, подняться по ней легко лишь в том случае, если путь этот интересен.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rot="21600000">
            <a:off x="571472" y="928670"/>
            <a:ext cx="8229600" cy="4525963"/>
          </a:xfrm>
        </p:spPr>
        <p:txBody>
          <a:bodyPr>
            <a:normAutofit/>
          </a:bodyPr>
          <a:lstStyle/>
          <a:p>
            <a:pPr algn="just">
              <a:buNone/>
            </a:pPr>
            <a:r>
              <a:rPr lang="ru-RU" sz="1600" dirty="0">
                <a:latin typeface="Times New Roman" pitchFamily="18" charset="0"/>
                <a:cs typeface="Times New Roman" pitchFamily="18" charset="0"/>
              </a:rPr>
              <a:t>Искусство оригами – интригующая загадка, и она манит каждого ребенка невероятными превращениями обыкновенного квадратика бумаги.  Это даже не фокус, это – чудо! В одном листке скрыты мириады разных образов: и традиционные кораблики, самолетик, шапка, животные и другие интересные вещи в этом искусстве есть все, что тянуло бы ребенка подняться на самых верх Лестницы Творчества и  делало этот подъем захватывающе интересным. Как и любой игре, главное удовольствие здесь – процесс,  а не конечный результат.</a:t>
            </a:r>
          </a:p>
          <a:p>
            <a:pPr algn="just">
              <a:buNone/>
            </a:pPr>
            <a:r>
              <a:rPr lang="ru-RU" sz="1600" dirty="0">
                <a:latin typeface="Times New Roman" pitchFamily="18" charset="0"/>
                <a:cs typeface="Times New Roman" pitchFamily="18" charset="0"/>
              </a:rPr>
              <a:t>Оригами – сгибание бумаги, но это не просто сгибание, оно сродни ваянию, созданию скульптуры, где у автора есть, соавтор – сама бумага, диктующая приемы работы. </a:t>
            </a:r>
          </a:p>
          <a:p>
            <a:pPr algn="just">
              <a:buNone/>
            </a:pPr>
            <a:r>
              <a:rPr lang="ru-RU" sz="1600" dirty="0">
                <a:latin typeface="Times New Roman" pitchFamily="18" charset="0"/>
                <a:cs typeface="Times New Roman" pitchFamily="18" charset="0"/>
              </a:rPr>
              <a:t>Оригами развивает способность комбинировать и пространственное мышление, чувство формы. Оригами формирует навыки исполнительского мастерства и вырабатывает сложную координацию движений кисти.  Оригами имеет огромное значение в развитии конструктивного мышления детей, их творческого воображения, художественного вкуса.</a:t>
            </a:r>
          </a:p>
          <a:p>
            <a:pPr algn="just">
              <a:buNone/>
            </a:pPr>
            <a:r>
              <a:rPr lang="ru-RU" sz="1600" dirty="0">
                <a:latin typeface="Times New Roman" pitchFamily="18" charset="0"/>
                <a:cs typeface="Times New Roman"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274638"/>
            <a:ext cx="8229600" cy="562074"/>
          </a:xfrm>
        </p:spPr>
        <p:txBody>
          <a:bodyPr>
            <a:normAutofit/>
          </a:bodyPr>
          <a:lstStyle/>
          <a:p>
            <a:r>
              <a:rPr lang="ru-RU" sz="2800" b="1" dirty="0">
                <a:solidFill>
                  <a:srgbClr val="C00000"/>
                </a:solidFill>
              </a:rPr>
              <a:t>Актуальность темы</a:t>
            </a:r>
          </a:p>
        </p:txBody>
      </p:sp>
      <p:sp>
        <p:nvSpPr>
          <p:cNvPr id="3" name="Содержимое 2"/>
          <p:cNvSpPr>
            <a:spLocks noGrp="1"/>
          </p:cNvSpPr>
          <p:nvPr>
            <p:ph idx="1"/>
          </p:nvPr>
        </p:nvSpPr>
        <p:spPr>
          <a:xfrm>
            <a:off x="539552" y="980728"/>
            <a:ext cx="8229600" cy="4525963"/>
          </a:xfrm>
        </p:spPr>
        <p:txBody>
          <a:bodyPr>
            <a:normAutofit fontScale="25000" lnSpcReduction="20000"/>
          </a:bodyPr>
          <a:lstStyle/>
          <a:p>
            <a:pPr marL="0" indent="0" algn="just">
              <a:lnSpc>
                <a:spcPct val="120000"/>
              </a:lnSpc>
              <a:buNone/>
            </a:pPr>
            <a:r>
              <a:rPr lang="ru-RU" sz="8000" dirty="0">
                <a:latin typeface="Times New Roman" pitchFamily="18" charset="0"/>
                <a:cs typeface="Times New Roman" pitchFamily="18" charset="0"/>
              </a:rPr>
              <a:t>         Воображение в жизни любого человека играет важную роль. Во- первых, позволяет человеку представлять в виде  образов и идей то, что он не может непосредственно воспринимать, или то, что вообще не существует в действительности. Во-вторых, воображение необходимо для того, чтобы в образной форме решать некоторые задачи. В- третьих, воображение помогает человеку выйти за пределы настоящего времени и, перенеся себя мысленно в прошлое или будущее, проиграть в уме соответствующие ситуации или действия, выполненные,  в прошлом, или действия, которые предстоит осуществить в будущем. </a:t>
            </a:r>
          </a:p>
          <a:p>
            <a:pPr marL="0" indent="0" algn="just">
              <a:lnSpc>
                <a:spcPct val="120000"/>
              </a:lnSpc>
              <a:buNone/>
            </a:pPr>
            <a:r>
              <a:rPr lang="ru-RU" sz="8000" dirty="0">
                <a:latin typeface="Times New Roman" pitchFamily="18" charset="0"/>
                <a:cs typeface="Times New Roman" pitchFamily="18" charset="0"/>
              </a:rPr>
              <a:t>         Наиболее успешно становление воображения происходит в игре, а также на продуктивных видах деятельности, т.е. на занятиях по рисованию, аппликации, лепке. Особенно когда ребенок начинает «сочинять», «воображать», сочетая реальное событие с воображаемым. </a:t>
            </a:r>
          </a:p>
          <a:p>
            <a:pPr marL="0" indent="0" algn="just">
              <a:lnSpc>
                <a:spcPct val="120000"/>
              </a:lnSpc>
              <a:buNone/>
            </a:pPr>
            <a:endParaRPr lang="ru-RU" sz="8000" dirty="0">
              <a:latin typeface="Times New Roman" pitchFamily="18" charset="0"/>
              <a:cs typeface="Times New Roman" pitchFamily="18" charset="0"/>
            </a:endParaRPr>
          </a:p>
          <a:p>
            <a:pPr marL="0" indent="0" algn="just">
              <a:lnSpc>
                <a:spcPct val="120000"/>
              </a:lnSpc>
              <a:buNone/>
            </a:pPr>
            <a:endParaRPr lang="ru-RU" sz="7200" dirty="0">
              <a:latin typeface="Times New Roman" pitchFamily="18" charset="0"/>
              <a:cs typeface="Times New Roman" pitchFamily="18" charset="0"/>
            </a:endParaRPr>
          </a:p>
          <a:p>
            <a:pPr marL="0" indent="365125" algn="just">
              <a:buNone/>
            </a:pPr>
            <a:endParaRPr lang="en-US" sz="7200" dirty="0">
              <a:latin typeface="Times New Roman" pitchFamily="18" charset="0"/>
              <a:cs typeface="Times New Roman" pitchFamily="18" charset="0"/>
            </a:endParaRPr>
          </a:p>
          <a:p>
            <a:pPr marL="0" indent="365125" algn="just">
              <a:buNone/>
            </a:pPr>
            <a:r>
              <a:rPr lang="ru-RU" sz="7200" dirty="0">
                <a:latin typeface="Times New Roman" pitchFamily="18" charset="0"/>
                <a:cs typeface="Times New Roman" pitchFamily="18" charset="0"/>
              </a:rPr>
              <a:t> </a:t>
            </a:r>
          </a:p>
          <a:p>
            <a:pPr marL="0" indent="0" algn="just">
              <a:buNone/>
            </a:pPr>
            <a:r>
              <a:rPr lang="en-US"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764704"/>
            <a:ext cx="8229600" cy="4525963"/>
          </a:xfrm>
        </p:spPr>
        <p:txBody>
          <a:bodyPr>
            <a:normAutofit fontScale="55000" lnSpcReduction="20000"/>
          </a:bodyPr>
          <a:lstStyle/>
          <a:p>
            <a:pPr marL="0" indent="0" algn="just">
              <a:lnSpc>
                <a:spcPct val="120000"/>
              </a:lnSpc>
              <a:buNone/>
            </a:pPr>
            <a:r>
              <a:rPr lang="ru-RU" sz="3600" dirty="0">
                <a:latin typeface="Times New Roman" pitchFamily="18" charset="0"/>
                <a:cs typeface="Times New Roman" pitchFamily="18" charset="0"/>
              </a:rPr>
              <a:t> Актуальность проблемы развития творч</a:t>
            </a:r>
            <a:r>
              <a:rPr lang="ru-RU" dirty="0">
                <a:latin typeface="Times New Roman" pitchFamily="18" charset="0"/>
                <a:cs typeface="Times New Roman" pitchFamily="18" charset="0"/>
              </a:rPr>
              <a:t>еского воображения по средством </a:t>
            </a:r>
            <a:r>
              <a:rPr lang="ru-RU" b="1" dirty="0">
                <a:latin typeface="Times New Roman" pitchFamily="18" charset="0"/>
                <a:cs typeface="Times New Roman" pitchFamily="18" charset="0"/>
              </a:rPr>
              <a:t>оригами с</a:t>
            </a:r>
            <a:r>
              <a:rPr lang="ru-RU" dirty="0">
                <a:latin typeface="Times New Roman" pitchFamily="18" charset="0"/>
                <a:cs typeface="Times New Roman" pitchFamily="18" charset="0"/>
              </a:rPr>
              <a:t>вязана: </a:t>
            </a:r>
          </a:p>
          <a:p>
            <a:pPr marL="0" indent="0" algn="just">
              <a:lnSpc>
                <a:spcPct val="120000"/>
              </a:lnSpc>
              <a:buNone/>
            </a:pPr>
            <a:r>
              <a:rPr lang="en-US" i="1" dirty="0">
                <a:latin typeface="Times New Roman" pitchFamily="18" charset="0"/>
                <a:cs typeface="Times New Roman" pitchFamily="18" charset="0"/>
              </a:rPr>
              <a:t>   </a:t>
            </a:r>
            <a:r>
              <a:rPr lang="ru-RU" i="1" dirty="0">
                <a:latin typeface="Times New Roman" pitchFamily="18" charset="0"/>
                <a:cs typeface="Times New Roman" pitchFamily="18" charset="0"/>
              </a:rPr>
              <a:t>Во</a:t>
            </a:r>
            <a:r>
              <a:rPr lang="en-US" i="1" dirty="0">
                <a:latin typeface="Times New Roman" pitchFamily="18" charset="0"/>
                <a:cs typeface="Times New Roman" pitchFamily="18" charset="0"/>
              </a:rPr>
              <a:t>-</a:t>
            </a:r>
            <a:r>
              <a:rPr lang="ru-RU" i="1" dirty="0">
                <a:latin typeface="Times New Roman" pitchFamily="18" charset="0"/>
                <a:cs typeface="Times New Roman" pitchFamily="18" charset="0"/>
              </a:rPr>
              <a:t>первых</a:t>
            </a:r>
            <a:r>
              <a:rPr lang="ru-RU" dirty="0">
                <a:latin typeface="Times New Roman" pitchFamily="18" charset="0"/>
                <a:cs typeface="Times New Roman" pitchFamily="18" charset="0"/>
              </a:rPr>
              <a:t>, Занятия по технике оригами  способствуют развитию  конструкторской деятельности и, следовательно, развитию всех познавательных психических процессов и, в частности, формированию творческого воображения.</a:t>
            </a:r>
          </a:p>
          <a:p>
            <a:pPr marL="0" indent="0" algn="just">
              <a:lnSpc>
                <a:spcPct val="120000"/>
              </a:lnSpc>
              <a:buNone/>
            </a:pPr>
            <a:r>
              <a:rPr lang="en-US" i="1" dirty="0">
                <a:latin typeface="Times New Roman" pitchFamily="18" charset="0"/>
                <a:cs typeface="Times New Roman" pitchFamily="18" charset="0"/>
              </a:rPr>
              <a:t>   </a:t>
            </a:r>
            <a:r>
              <a:rPr lang="ru-RU" i="1" dirty="0">
                <a:latin typeface="Times New Roman" pitchFamily="18" charset="0"/>
                <a:cs typeface="Times New Roman" pitchFamily="18" charset="0"/>
              </a:rPr>
              <a:t>Во</a:t>
            </a:r>
            <a:r>
              <a:rPr lang="en-US" i="1" dirty="0">
                <a:latin typeface="Times New Roman" pitchFamily="18" charset="0"/>
                <a:cs typeface="Times New Roman" pitchFamily="18" charset="0"/>
              </a:rPr>
              <a:t>-</a:t>
            </a:r>
            <a:r>
              <a:rPr lang="ru-RU" i="1" dirty="0">
                <a:latin typeface="Times New Roman" pitchFamily="18" charset="0"/>
                <a:cs typeface="Times New Roman" pitchFamily="18" charset="0"/>
              </a:rPr>
              <a:t>вторых</a:t>
            </a:r>
            <a:r>
              <a:rPr lang="ru-RU" dirty="0">
                <a:latin typeface="Times New Roman" pitchFamily="18" charset="0"/>
                <a:cs typeface="Times New Roman" pitchFamily="18" charset="0"/>
              </a:rPr>
              <a:t>, творческое воображение является необходимым условием любого вида деятельности. </a:t>
            </a:r>
          </a:p>
          <a:p>
            <a:pPr marL="0" indent="0" algn="just">
              <a:lnSpc>
                <a:spcPct val="120000"/>
              </a:lnSpc>
              <a:buNone/>
            </a:pPr>
            <a:r>
              <a:rPr lang="en-US" i="1" dirty="0">
                <a:latin typeface="Times New Roman" pitchFamily="18" charset="0"/>
                <a:cs typeface="Times New Roman" pitchFamily="18" charset="0"/>
              </a:rPr>
              <a:t>   </a:t>
            </a:r>
            <a:r>
              <a:rPr lang="ru-RU" i="1" dirty="0">
                <a:latin typeface="Times New Roman" pitchFamily="18" charset="0"/>
                <a:cs typeface="Times New Roman" pitchFamily="18" charset="0"/>
              </a:rPr>
              <a:t>В третьих</a:t>
            </a:r>
            <a:r>
              <a:rPr lang="ru-RU" dirty="0">
                <a:latin typeface="Times New Roman" pitchFamily="18" charset="0"/>
                <a:cs typeface="Times New Roman" pitchFamily="18" charset="0"/>
              </a:rPr>
              <a:t>, дошкольный возраст является </a:t>
            </a:r>
            <a:r>
              <a:rPr lang="ru-RU" dirty="0" err="1">
                <a:latin typeface="Times New Roman" pitchFamily="18" charset="0"/>
                <a:cs typeface="Times New Roman" pitchFamily="18" charset="0"/>
              </a:rPr>
              <a:t>сензитивным</a:t>
            </a:r>
            <a:r>
              <a:rPr lang="ru-RU" dirty="0">
                <a:latin typeface="Times New Roman" pitchFamily="18" charset="0"/>
                <a:cs typeface="Times New Roman" pitchFamily="18" charset="0"/>
              </a:rPr>
              <a:t> периодом развития всех психических функций и в частности познавательных процессов. </a:t>
            </a:r>
          </a:p>
          <a:p>
            <a:pPr marL="0" indent="0" algn="just">
              <a:lnSpc>
                <a:spcPct val="120000"/>
              </a:lnSpc>
              <a:buNone/>
            </a:pPr>
            <a:r>
              <a:rPr lang="en-US" i="1" dirty="0">
                <a:latin typeface="Times New Roman" pitchFamily="18" charset="0"/>
                <a:cs typeface="Times New Roman" pitchFamily="18" charset="0"/>
              </a:rPr>
              <a:t>   </a:t>
            </a:r>
            <a:r>
              <a:rPr lang="ru-RU" i="1" dirty="0">
                <a:latin typeface="Times New Roman" pitchFamily="18" charset="0"/>
                <a:cs typeface="Times New Roman" pitchFamily="18" charset="0"/>
              </a:rPr>
              <a:t>В четвертых</a:t>
            </a:r>
            <a:r>
              <a:rPr lang="ru-RU" dirty="0">
                <a:latin typeface="Times New Roman" pitchFamily="18" charset="0"/>
                <a:cs typeface="Times New Roman" pitchFamily="18" charset="0"/>
              </a:rPr>
              <a:t>, современное общество предъявляет очень высокие требования к психическому развитию граждан и в частности к уровню развития творческого воображения, так как от них зависит прогресс во всех областях общественной жизни (научной, производственной, технической, технологической, культурной и.д.)</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323512" cy="6858000"/>
          </a:xfrm>
          <a:prstGeom prst="rect">
            <a:avLst/>
          </a:prstGeom>
          <a:noFill/>
        </p:spPr>
      </p:pic>
      <p:sp>
        <p:nvSpPr>
          <p:cNvPr id="2" name="Заголовок 1"/>
          <p:cNvSpPr>
            <a:spLocks noGrp="1"/>
          </p:cNvSpPr>
          <p:nvPr>
            <p:ph type="title"/>
          </p:nvPr>
        </p:nvSpPr>
        <p:spPr>
          <a:xfrm>
            <a:off x="395536" y="764704"/>
            <a:ext cx="8229600" cy="1143000"/>
          </a:xfrm>
        </p:spPr>
        <p:txBody>
          <a:bodyPr>
            <a:normAutofit/>
          </a:bodyPr>
          <a:lstStyle/>
          <a:p>
            <a:br>
              <a:rPr lang="ru-RU" sz="2800" b="1" dirty="0">
                <a:solidFill>
                  <a:srgbClr val="C00000"/>
                </a:solidFill>
              </a:rPr>
            </a:br>
            <a:r>
              <a:rPr lang="ru-RU" sz="2800" b="1" dirty="0">
                <a:solidFill>
                  <a:srgbClr val="C00000"/>
                </a:solidFill>
              </a:rPr>
              <a:t>Цель проекта</a:t>
            </a:r>
          </a:p>
        </p:txBody>
      </p:sp>
      <p:sp>
        <p:nvSpPr>
          <p:cNvPr id="3" name="Содержимое 2"/>
          <p:cNvSpPr>
            <a:spLocks noGrp="1"/>
          </p:cNvSpPr>
          <p:nvPr>
            <p:ph idx="1"/>
          </p:nvPr>
        </p:nvSpPr>
        <p:spPr>
          <a:xfrm>
            <a:off x="611560" y="2060848"/>
            <a:ext cx="8229600" cy="792088"/>
          </a:xfrm>
        </p:spPr>
        <p:txBody>
          <a:bodyPr>
            <a:normAutofit lnSpcReduction="10000"/>
          </a:bodyPr>
          <a:lstStyle/>
          <a:p>
            <a:pPr marL="0" indent="365125" algn="just">
              <a:buNone/>
            </a:pPr>
            <a:r>
              <a:rPr lang="ru-RU" sz="2400" dirty="0">
                <a:latin typeface="Times New Roman" pitchFamily="18" charset="0"/>
                <a:cs typeface="Times New Roman" pitchFamily="18" charset="0"/>
              </a:rPr>
              <a:t>Развитие творческого воображения у детей старшего дошкольного возраста  посредством обучения  оригами.</a:t>
            </a:r>
          </a:p>
          <a:p>
            <a:pPr marL="0" indent="365125" algn="just"/>
            <a:endParaRPr lang="ru-RU"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a:bodyPr>
          <a:lstStyle/>
          <a:p>
            <a:r>
              <a:rPr lang="ru-RU" sz="2800" b="1" dirty="0">
                <a:solidFill>
                  <a:srgbClr val="C00000"/>
                </a:solidFill>
                <a:latin typeface="Times New Roman" pitchFamily="18" charset="0"/>
                <a:cs typeface="Times New Roman" pitchFamily="18" charset="0"/>
              </a:rPr>
              <a:t>Задачи</a:t>
            </a:r>
          </a:p>
        </p:txBody>
      </p:sp>
      <p:sp>
        <p:nvSpPr>
          <p:cNvPr id="3" name="Содержимое 2"/>
          <p:cNvSpPr>
            <a:spLocks noGrp="1"/>
          </p:cNvSpPr>
          <p:nvPr>
            <p:ph idx="1"/>
          </p:nvPr>
        </p:nvSpPr>
        <p:spPr>
          <a:xfrm>
            <a:off x="489046" y="1196752"/>
            <a:ext cx="8229600" cy="4525963"/>
          </a:xfrm>
        </p:spPr>
        <p:txBody>
          <a:bodyPr>
            <a:normAutofit/>
          </a:bodyPr>
          <a:lstStyle/>
          <a:p>
            <a:pPr marL="457200" indent="-457200" algn="just">
              <a:buAutoNum type="arabicPeriod"/>
            </a:pPr>
            <a:r>
              <a:rPr lang="ru-RU" sz="2200" dirty="0">
                <a:latin typeface="Times New Roman" pitchFamily="18" charset="0"/>
                <a:cs typeface="Times New Roman" pitchFamily="18" charset="0"/>
              </a:rPr>
              <a:t>Изучить методическую литературу по развитию творческого воображения дошкольников в процессе обучения оригами; </a:t>
            </a:r>
          </a:p>
          <a:p>
            <a:pPr marL="457200" indent="-457200" algn="just">
              <a:buAutoNum type="arabicPeriod"/>
            </a:pPr>
            <a:r>
              <a:rPr lang="ru-RU" sz="2200" dirty="0">
                <a:latin typeface="Times New Roman" pitchFamily="18" charset="0"/>
                <a:cs typeface="Times New Roman" pitchFamily="18" charset="0"/>
              </a:rPr>
              <a:t>Создать предметно-развивающую среду для реализации проекта;</a:t>
            </a:r>
          </a:p>
          <a:p>
            <a:pPr marL="457200" indent="-457200" algn="just">
              <a:buAutoNum type="arabicPeriod"/>
            </a:pPr>
            <a:r>
              <a:rPr lang="ru-RU" sz="2200" dirty="0">
                <a:latin typeface="Times New Roman" pitchFamily="18" charset="0"/>
                <a:cs typeface="Times New Roman" pitchFamily="18" charset="0"/>
              </a:rPr>
              <a:t>Познакомить детей с техникой  оригами;</a:t>
            </a:r>
          </a:p>
          <a:p>
            <a:pPr marL="457200" indent="-457200" algn="just">
              <a:buAutoNum type="arabicPeriod"/>
            </a:pPr>
            <a:r>
              <a:rPr lang="ru-RU" sz="2200" dirty="0">
                <a:latin typeface="Times New Roman" pitchFamily="18" charset="0"/>
                <a:cs typeface="Times New Roman" pitchFamily="18" charset="0"/>
              </a:rPr>
              <a:t>Формировать интерес к обучению  оригами;</a:t>
            </a:r>
          </a:p>
          <a:p>
            <a:pPr marL="457200" indent="-457200" algn="just">
              <a:buAutoNum type="arabicPeriod"/>
            </a:pPr>
            <a:r>
              <a:rPr lang="ru-RU" sz="2200" dirty="0">
                <a:latin typeface="Times New Roman" pitchFamily="18" charset="0"/>
                <a:cs typeface="Times New Roman" pitchFamily="18" charset="0"/>
              </a:rPr>
              <a:t>Формировать знания, умения, навыки выполнения поделок по технике  оригами;</a:t>
            </a:r>
          </a:p>
          <a:p>
            <a:pPr marL="457200" indent="-457200" algn="just">
              <a:buAutoNum type="arabicPeriod"/>
            </a:pPr>
            <a:r>
              <a:rPr lang="ru-RU" sz="2200" dirty="0">
                <a:latin typeface="Times New Roman" pitchFamily="18" charset="0"/>
                <a:cs typeface="Times New Roman" pitchFamily="18" charset="0"/>
              </a:rPr>
              <a:t>Формировать умение строить и реализовывать собственные замыслы в поделках в технике  оригами;</a:t>
            </a:r>
          </a:p>
          <a:p>
            <a:pPr marL="457200" indent="-457200" algn="just">
              <a:buFont typeface="Arial" pitchFamily="34" charset="0"/>
              <a:buAutoNum type="arabicPeriod"/>
            </a:pPr>
            <a:r>
              <a:rPr lang="ru-RU" sz="2200" dirty="0">
                <a:latin typeface="Times New Roman" pitchFamily="18" charset="0"/>
                <a:cs typeface="Times New Roman" pitchFamily="18" charset="0"/>
              </a:rPr>
              <a:t>Развивать творческое воображение старших дошкольников в процессе обучения оригами;</a:t>
            </a:r>
          </a:p>
          <a:p>
            <a:pPr marL="457200" indent="-457200" algn="just">
              <a:buAutoNum type="arabicPeriod"/>
            </a:pPr>
            <a:endParaRPr lang="ru-RU" sz="2400" dirty="0">
              <a:latin typeface="Times New Roman" pitchFamily="18" charset="0"/>
              <a:cs typeface="Times New Roman" pitchFamily="18" charset="0"/>
            </a:endParaRPr>
          </a:p>
          <a:p>
            <a:pPr marL="514350" indent="-514350" algn="just">
              <a:buAutoNum type="arabicPeriod"/>
            </a:pPr>
            <a:endParaRPr lang="ru-RU" dirty="0">
              <a:latin typeface="Times New Roman" pitchFamily="18" charset="0"/>
              <a:cs typeface="Times New Roman" pitchFamily="18" charset="0"/>
            </a:endParaRPr>
          </a:p>
          <a:p>
            <a:endParaRPr lang="ru-RU" dirty="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Витя\Documents\Труд\детские фоны\1264692475_slgg_2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a:bodyPr>
          <a:lstStyle/>
          <a:p>
            <a:r>
              <a:rPr lang="en-US" sz="2800" b="1" dirty="0">
                <a:solidFill>
                  <a:srgbClr val="C00000"/>
                </a:solidFill>
                <a:latin typeface="Times New Roman" pitchFamily="18" charset="0"/>
                <a:cs typeface="Times New Roman" pitchFamily="18" charset="0"/>
              </a:rPr>
              <a:t>I</a:t>
            </a:r>
            <a:r>
              <a:rPr lang="ru-RU" sz="2800" b="1" dirty="0">
                <a:solidFill>
                  <a:srgbClr val="C00000"/>
                </a:solidFill>
                <a:latin typeface="Times New Roman" pitchFamily="18" charset="0"/>
                <a:cs typeface="Times New Roman" pitchFamily="18" charset="0"/>
              </a:rPr>
              <a:t> этап. Подготовительный</a:t>
            </a:r>
          </a:p>
        </p:txBody>
      </p:sp>
      <p:sp>
        <p:nvSpPr>
          <p:cNvPr id="3" name="Содержимое 2"/>
          <p:cNvSpPr>
            <a:spLocks noGrp="1"/>
          </p:cNvSpPr>
          <p:nvPr>
            <p:ph idx="1"/>
          </p:nvPr>
        </p:nvSpPr>
        <p:spPr>
          <a:xfrm>
            <a:off x="500034" y="1243110"/>
            <a:ext cx="8229600" cy="5400600"/>
          </a:xfrm>
        </p:spPr>
        <p:txBody>
          <a:bodyPr>
            <a:noAutofit/>
          </a:bodyPr>
          <a:lstStyle/>
          <a:p>
            <a:r>
              <a:rPr lang="ru-RU" sz="1800" dirty="0">
                <a:latin typeface="Times New Roman" pitchFamily="18" charset="0"/>
                <a:cs typeface="Times New Roman" pitchFamily="18" charset="0"/>
              </a:rPr>
              <a:t>Изучение литературы:</a:t>
            </a:r>
          </a:p>
          <a:p>
            <a:pPr algn="just">
              <a:buNone/>
            </a:pPr>
            <a:r>
              <a:rPr lang="ru-RU" sz="1800" dirty="0">
                <a:latin typeface="Times New Roman" pitchFamily="18" charset="0"/>
                <a:cs typeface="Times New Roman" pitchFamily="18" charset="0"/>
              </a:rPr>
              <a:t>1. Соколова С.В. Оригами для дошкольников. СПб, «детство-пресс», 2005 г.</a:t>
            </a:r>
          </a:p>
          <a:p>
            <a:pPr algn="just">
              <a:buNone/>
            </a:pPr>
            <a:r>
              <a:rPr lang="ru-RU" sz="1800" dirty="0">
                <a:latin typeface="Times New Roman" pitchFamily="18" charset="0"/>
                <a:cs typeface="Times New Roman" pitchFamily="18" charset="0"/>
              </a:rPr>
              <a:t>2. Мусиенко С., </a:t>
            </a:r>
            <a:r>
              <a:rPr lang="ru-RU" sz="1800" dirty="0" err="1">
                <a:latin typeface="Times New Roman" pitchFamily="18" charset="0"/>
                <a:cs typeface="Times New Roman" pitchFamily="18" charset="0"/>
              </a:rPr>
              <a:t>Бутылкина</a:t>
            </a:r>
            <a:r>
              <a:rPr lang="ru-RU" sz="1800" dirty="0">
                <a:latin typeface="Times New Roman" pitchFamily="18" charset="0"/>
                <a:cs typeface="Times New Roman" pitchFamily="18" charset="0"/>
              </a:rPr>
              <a:t> Г. Оригами в детском саду.  Москва, 2010 г. </a:t>
            </a:r>
          </a:p>
          <a:p>
            <a:pPr algn="just">
              <a:buNone/>
            </a:pPr>
            <a:r>
              <a:rPr lang="ru-RU" sz="1800" dirty="0">
                <a:latin typeface="Times New Roman" pitchFamily="18" charset="0"/>
                <a:cs typeface="Times New Roman" pitchFamily="18" charset="0"/>
              </a:rPr>
              <a:t>3. Кудрявцев В. Воображение: новая диагностика. Дошкольное образование №7, 2001, с.14</a:t>
            </a:r>
          </a:p>
          <a:p>
            <a:pPr marL="457200" indent="-457200" algn="just">
              <a:buNone/>
            </a:pPr>
            <a:r>
              <a:rPr lang="ru-RU" sz="1800" dirty="0">
                <a:latin typeface="Times New Roman" pitchFamily="18" charset="0"/>
                <a:cs typeface="Times New Roman" pitchFamily="18" charset="0"/>
              </a:rPr>
              <a:t>4. </a:t>
            </a:r>
            <a:r>
              <a:rPr lang="ru-RU" sz="1800" dirty="0" err="1">
                <a:latin typeface="Times New Roman" pitchFamily="18" charset="0"/>
                <a:cs typeface="Times New Roman" pitchFamily="18" charset="0"/>
              </a:rPr>
              <a:t>Ступак</a:t>
            </a:r>
            <a:r>
              <a:rPr lang="ru-RU" sz="1800" dirty="0">
                <a:latin typeface="Times New Roman" pitchFamily="18" charset="0"/>
                <a:cs typeface="Times New Roman" pitchFamily="18" charset="0"/>
              </a:rPr>
              <a:t> Елена. Подарки к праздникам. М., «Айрис-пресс», 2011 г. </a:t>
            </a:r>
          </a:p>
          <a:p>
            <a:pPr marL="457200" indent="-457200" algn="just">
              <a:buNone/>
            </a:pPr>
            <a:r>
              <a:rPr lang="ru-RU" sz="1800" dirty="0">
                <a:latin typeface="Times New Roman" pitchFamily="18" charset="0"/>
                <a:cs typeface="Times New Roman" pitchFamily="18" charset="0"/>
              </a:rPr>
              <a:t>5. </a:t>
            </a:r>
            <a:r>
              <a:rPr lang="ru-RU" sz="1800" dirty="0" err="1">
                <a:latin typeface="Times New Roman" pitchFamily="18" charset="0"/>
                <a:cs typeface="Times New Roman" pitchFamily="18" charset="0"/>
              </a:rPr>
              <a:t>Сержантова</a:t>
            </a:r>
            <a:r>
              <a:rPr lang="ru-RU" sz="1800" dirty="0">
                <a:latin typeface="Times New Roman" pitchFamily="18" charset="0"/>
                <a:cs typeface="Times New Roman" pitchFamily="18" charset="0"/>
              </a:rPr>
              <a:t> Т.Б. Оригами для всей семьи. М., «Айрис-пресс», 2011 г.</a:t>
            </a:r>
          </a:p>
          <a:p>
            <a:pPr marL="457200" indent="-457200" algn="just">
              <a:buNone/>
            </a:pPr>
            <a:r>
              <a:rPr lang="ru-RU" sz="1800" dirty="0">
                <a:latin typeface="Times New Roman" pitchFamily="18" charset="0"/>
                <a:cs typeface="Times New Roman" pitchFamily="18" charset="0"/>
              </a:rPr>
              <a:t>6. </a:t>
            </a:r>
            <a:r>
              <a:rPr lang="ru-RU" sz="1800" dirty="0" err="1">
                <a:latin typeface="Times New Roman" pitchFamily="18" charset="0"/>
                <a:cs typeface="Times New Roman" pitchFamily="18" charset="0"/>
              </a:rPr>
              <a:t>Сидорчук</a:t>
            </a:r>
            <a:r>
              <a:rPr lang="ru-RU" sz="1800" dirty="0">
                <a:latin typeface="Times New Roman" pitchFamily="18" charset="0"/>
                <a:cs typeface="Times New Roman" pitchFamily="18" charset="0"/>
              </a:rPr>
              <a:t> Т. Развитие творческого воображения дошкольников на основе ТРИЗ и РТВ. Ребенок в детском саду. №3, 2006, с.8</a:t>
            </a:r>
            <a:endParaRPr lang="en-US" sz="1800" dirty="0">
              <a:latin typeface="Times New Roman" pitchFamily="18" charset="0"/>
              <a:cs typeface="Times New Roman" pitchFamily="18" charset="0"/>
            </a:endParaRPr>
          </a:p>
          <a:p>
            <a:r>
              <a:rPr lang="ru-RU" sz="1800" dirty="0">
                <a:latin typeface="Times New Roman" pitchFamily="18" charset="0"/>
                <a:ea typeface="Calibri" pitchFamily="34" charset="0"/>
                <a:cs typeface="Times New Roman" pitchFamily="18" charset="0"/>
              </a:rPr>
              <a:t>Сбор материала по теме: «Оригами»;</a:t>
            </a:r>
          </a:p>
          <a:p>
            <a:r>
              <a:rPr lang="ru-RU" sz="1800" dirty="0">
                <a:latin typeface="Times New Roman" pitchFamily="18" charset="0"/>
                <a:ea typeface="Calibri" pitchFamily="34" charset="0"/>
                <a:cs typeface="Times New Roman" pitchFamily="18" charset="0"/>
              </a:rPr>
              <a:t>Создание предметно-развивающей среды по формированию творческого воображения старших дошкольников посредством  оригами.</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1488</TotalTime>
  <Words>2960</Words>
  <Application>Microsoft Office PowerPoint</Application>
  <PresentationFormat>Экран (4:3)</PresentationFormat>
  <Paragraphs>216</Paragraphs>
  <Slides>19</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19</vt:i4>
      </vt:variant>
    </vt:vector>
  </HeadingPairs>
  <TitlesOfParts>
    <vt:vector size="23" baseType="lpstr">
      <vt:lpstr>Arial</vt:lpstr>
      <vt:lpstr>Calibri</vt:lpstr>
      <vt:lpstr>Times New Roman</vt:lpstr>
      <vt:lpstr>Тема Office</vt:lpstr>
      <vt:lpstr>Муниципальное дошкольное образовательное бюджетное учреждение Центр развития ребенка – Детский сад № 105 «Умка»</vt:lpstr>
      <vt:lpstr>Паспорт проекта</vt:lpstr>
      <vt:lpstr>Оригами</vt:lpstr>
      <vt:lpstr>Презентация PowerPoint</vt:lpstr>
      <vt:lpstr>Актуальность темы</vt:lpstr>
      <vt:lpstr>Презентация PowerPoint</vt:lpstr>
      <vt:lpstr> Цель проекта</vt:lpstr>
      <vt:lpstr>Задачи</vt:lpstr>
      <vt:lpstr>I этап. Подготовительный</vt:lpstr>
      <vt:lpstr>II этап. Основной </vt:lpstr>
      <vt:lpstr>Перспективный план работы детей старшего дошкольного возраста по технике оригами</vt:lpstr>
      <vt:lpstr>Презентация PowerPoint</vt:lpstr>
      <vt:lpstr>Презентация PowerPoint</vt:lpstr>
      <vt:lpstr> </vt:lpstr>
      <vt:lpstr> </vt:lpstr>
      <vt:lpstr>III этап. Диагностический</vt:lpstr>
      <vt:lpstr>Презентация PowerPoint</vt:lpstr>
      <vt:lpstr>IV этап.  Заключительный</vt:lpstr>
      <vt:lpstr>Ожидаемый результат</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Витя</dc:creator>
  <cp:lastModifiedBy>ПК</cp:lastModifiedBy>
  <cp:revision>156</cp:revision>
  <dcterms:created xsi:type="dcterms:W3CDTF">2012-02-13T10:02:56Z</dcterms:created>
  <dcterms:modified xsi:type="dcterms:W3CDTF">2025-02-18T02:10:32Z</dcterms:modified>
</cp:coreProperties>
</file>